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4" r:id="rId5"/>
    <p:sldMasterId id="2147483675"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Lst>
  <p:sldSz cy="5143500" cx="9144000"/>
  <p:notesSz cx="6858000" cy="9144000"/>
  <p:embeddedFontLst>
    <p:embeddedFont>
      <p:font typeface="Nunito SemiBold"/>
      <p:regular r:id="rId38"/>
      <p:bold r:id="rId39"/>
      <p:italic r:id="rId40"/>
      <p:boldItalic r:id="rId41"/>
    </p:embeddedFont>
    <p:embeddedFont>
      <p:font typeface="Raleway"/>
      <p:regular r:id="rId42"/>
      <p:bold r:id="rId43"/>
      <p:italic r:id="rId44"/>
      <p:boldItalic r:id="rId45"/>
    </p:embeddedFont>
    <p:embeddedFont>
      <p:font typeface="Roboto"/>
      <p:regular r:id="rId46"/>
      <p:bold r:id="rId47"/>
      <p:italic r:id="rId48"/>
      <p:boldItalic r:id="rId49"/>
    </p:embeddedFont>
    <p:embeddedFont>
      <p:font typeface="Nunito"/>
      <p:regular r:id="rId50"/>
      <p:bold r:id="rId51"/>
      <p:italic r:id="rId52"/>
      <p:boldItalic r:id="rId53"/>
    </p:embeddedFont>
    <p:embeddedFont>
      <p:font typeface="Lato"/>
      <p:regular r:id="rId54"/>
      <p:bold r:id="rId55"/>
      <p:italic r:id="rId56"/>
      <p:boldItalic r:id="rId57"/>
    </p:embeddedFont>
    <p:embeddedFont>
      <p:font typeface="ABeeZee"/>
      <p:regular r:id="rId58"/>
      <p:italic r:id="rId5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664B5DE-E5F4-4D81-A76F-3609460797AE}">
  <a:tblStyle styleId="{F664B5DE-E5F4-4D81-A76F-3609460797AE}"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68AD19B2-E4E9-4BCD-97AA-386E9292863D}" styleName="Table_1">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NunitoSemiBold-italic.fntdata"/><Relationship Id="rId42" Type="http://schemas.openxmlformats.org/officeDocument/2006/relationships/font" Target="fonts/Raleway-regular.fntdata"/><Relationship Id="rId41" Type="http://schemas.openxmlformats.org/officeDocument/2006/relationships/font" Target="fonts/NunitoSemiBold-boldItalic.fntdata"/><Relationship Id="rId44" Type="http://schemas.openxmlformats.org/officeDocument/2006/relationships/font" Target="fonts/Raleway-italic.fntdata"/><Relationship Id="rId43" Type="http://schemas.openxmlformats.org/officeDocument/2006/relationships/font" Target="fonts/Raleway-bold.fntdata"/><Relationship Id="rId46" Type="http://schemas.openxmlformats.org/officeDocument/2006/relationships/font" Target="fonts/Roboto-regular.fntdata"/><Relationship Id="rId45" Type="http://schemas.openxmlformats.org/officeDocument/2006/relationships/font" Target="fonts/Raleway-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font" Target="fonts/Roboto-italic.fntdata"/><Relationship Id="rId47" Type="http://schemas.openxmlformats.org/officeDocument/2006/relationships/font" Target="fonts/Roboto-bold.fntdata"/><Relationship Id="rId49" Type="http://schemas.openxmlformats.org/officeDocument/2006/relationships/font" Target="fonts/Roboto-boldItalic.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font" Target="fonts/NunitoSemiBold-bold.fntdata"/><Relationship Id="rId38" Type="http://schemas.openxmlformats.org/officeDocument/2006/relationships/font" Target="fonts/NunitoSemiBold-regular.fntdata"/><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font" Target="fonts/Nunito-bold.fntdata"/><Relationship Id="rId50" Type="http://schemas.openxmlformats.org/officeDocument/2006/relationships/font" Target="fonts/Nunito-regular.fntdata"/><Relationship Id="rId53" Type="http://schemas.openxmlformats.org/officeDocument/2006/relationships/font" Target="fonts/Nunito-boldItalic.fntdata"/><Relationship Id="rId52" Type="http://schemas.openxmlformats.org/officeDocument/2006/relationships/font" Target="fonts/Nunito-italic.fntdata"/><Relationship Id="rId11" Type="http://schemas.openxmlformats.org/officeDocument/2006/relationships/slide" Target="slides/slide4.xml"/><Relationship Id="rId55" Type="http://schemas.openxmlformats.org/officeDocument/2006/relationships/font" Target="fonts/Lato-bold.fntdata"/><Relationship Id="rId10" Type="http://schemas.openxmlformats.org/officeDocument/2006/relationships/slide" Target="slides/slide3.xml"/><Relationship Id="rId54" Type="http://schemas.openxmlformats.org/officeDocument/2006/relationships/font" Target="fonts/Lato-regular.fntdata"/><Relationship Id="rId13" Type="http://schemas.openxmlformats.org/officeDocument/2006/relationships/slide" Target="slides/slide6.xml"/><Relationship Id="rId57" Type="http://schemas.openxmlformats.org/officeDocument/2006/relationships/font" Target="fonts/Lato-boldItalic.fntdata"/><Relationship Id="rId12" Type="http://schemas.openxmlformats.org/officeDocument/2006/relationships/slide" Target="slides/slide5.xml"/><Relationship Id="rId56" Type="http://schemas.openxmlformats.org/officeDocument/2006/relationships/font" Target="fonts/Lato-italic.fntdata"/><Relationship Id="rId15" Type="http://schemas.openxmlformats.org/officeDocument/2006/relationships/slide" Target="slides/slide8.xml"/><Relationship Id="rId59" Type="http://schemas.openxmlformats.org/officeDocument/2006/relationships/font" Target="fonts/ABeeZee-italic.fntdata"/><Relationship Id="rId14" Type="http://schemas.openxmlformats.org/officeDocument/2006/relationships/slide" Target="slides/slide7.xml"/><Relationship Id="rId58" Type="http://schemas.openxmlformats.org/officeDocument/2006/relationships/font" Target="fonts/ABeeZee-regular.fntdata"/><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a63c8d033a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a63c8d033a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a792fe1a91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a792fe1a91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a792fe1a9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a792fe1a9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a792fe1a91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a792fe1a91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a792fe1a91_0_8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ga792fe1a91_0_8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a792fe1a91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a792fe1a91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a792fe1a91_0_3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a792fe1a91_0_3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a792fe1a91_0_3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6" name="Google Shape;316;ga792fe1a91_0_312: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200" u="none" cap="none" strike="noStrike">
              <a:solidFill>
                <a:schemeClr val="dk1"/>
              </a:solidFill>
              <a:latin typeface="Calibri"/>
              <a:ea typeface="Calibri"/>
              <a:cs typeface="Calibri"/>
              <a:sym typeface="Calibri"/>
            </a:endParaRPr>
          </a:p>
        </p:txBody>
      </p:sp>
      <p:sp>
        <p:nvSpPr>
          <p:cNvPr id="317" name="Google Shape;317;ga792fe1a91_0_31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a792fe1a91_0_3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9" name="Google Shape;329;ga792fe1a91_0_324: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200" u="none" cap="none" strike="noStrike">
              <a:solidFill>
                <a:schemeClr val="dk1"/>
              </a:solidFill>
              <a:latin typeface="Calibri"/>
              <a:ea typeface="Calibri"/>
              <a:cs typeface="Calibri"/>
              <a:sym typeface="Calibri"/>
            </a:endParaRPr>
          </a:p>
        </p:txBody>
      </p:sp>
      <p:sp>
        <p:nvSpPr>
          <p:cNvPr id="330" name="Google Shape;330;ga792fe1a91_0_32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a792fe1a91_0_3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a792fe1a91_0_3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Run to 5 mins 40 seconds.</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 sz="1400"/>
              <a:t>RuVideo - https://www.youtube.com/watch?v=502ILHjX9EE</a:t>
            </a:r>
            <a:endParaRPr sz="1400"/>
          </a:p>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a792fe1a91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a792fe1a91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a792fe1a91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a792fe1a91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a792fe1a91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a792fe1a91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a792fe1a91_0_5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a792fe1a91_0_5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200">
                <a:latin typeface="Raleway"/>
                <a:ea typeface="Raleway"/>
                <a:cs typeface="Raleway"/>
                <a:sym typeface="Raleway"/>
              </a:rPr>
              <a:t>Objective</a:t>
            </a:r>
            <a:endParaRPr b="1" sz="1200">
              <a:latin typeface="Raleway"/>
              <a:ea typeface="Raleway"/>
              <a:cs typeface="Raleway"/>
              <a:sym typeface="Raleway"/>
            </a:endParaRPr>
          </a:p>
          <a:p>
            <a:pPr indent="0" lvl="0" marL="0" rtl="0" algn="l">
              <a:spcBef>
                <a:spcPts val="1000"/>
              </a:spcBef>
              <a:spcAft>
                <a:spcPts val="0"/>
              </a:spcAft>
              <a:buNone/>
            </a:pPr>
            <a:r>
              <a:rPr lang="en" sz="1200">
                <a:latin typeface="Raleway"/>
                <a:ea typeface="Raleway"/>
                <a:cs typeface="Raleway"/>
                <a:sym typeface="Raleway"/>
              </a:rPr>
              <a:t>To set the context for the coming days work</a:t>
            </a:r>
            <a:endParaRPr sz="1800">
              <a:latin typeface="Raleway"/>
              <a:ea typeface="Raleway"/>
              <a:cs typeface="Raleway"/>
              <a:sym typeface="Raleway"/>
            </a:endParaRPr>
          </a:p>
          <a:p>
            <a:pPr indent="0" lvl="0" marL="0" rtl="0" algn="l">
              <a:spcBef>
                <a:spcPts val="1000"/>
              </a:spcBef>
              <a:spcAft>
                <a:spcPts val="0"/>
              </a:spcAft>
              <a:buNone/>
            </a:pPr>
            <a:r>
              <a:rPr b="1" lang="en" sz="1200">
                <a:latin typeface="Raleway"/>
                <a:ea typeface="Raleway"/>
                <a:cs typeface="Raleway"/>
                <a:sym typeface="Raleway"/>
              </a:rPr>
              <a:t>Participants</a:t>
            </a:r>
            <a:endParaRPr b="1" sz="1200">
              <a:latin typeface="Raleway"/>
              <a:ea typeface="Raleway"/>
              <a:cs typeface="Raleway"/>
              <a:sym typeface="Raleway"/>
            </a:endParaRPr>
          </a:p>
          <a:p>
            <a:pPr indent="0" lvl="0" marL="0" rtl="0" algn="l">
              <a:spcBef>
                <a:spcPts val="1000"/>
              </a:spcBef>
              <a:spcAft>
                <a:spcPts val="0"/>
              </a:spcAft>
              <a:buNone/>
            </a:pPr>
            <a:r>
              <a:rPr lang="en" sz="1200">
                <a:latin typeface="Raleway"/>
                <a:ea typeface="Raleway"/>
                <a:cs typeface="Raleway"/>
                <a:sym typeface="Raleway"/>
              </a:rPr>
              <a:t>Scrum master, product owner, Software and QA engineers</a:t>
            </a:r>
            <a:endParaRPr sz="1200">
              <a:latin typeface="Raleway"/>
              <a:ea typeface="Raleway"/>
              <a:cs typeface="Raleway"/>
              <a:sym typeface="Raleway"/>
            </a:endParaRPr>
          </a:p>
          <a:p>
            <a:pPr indent="0" lvl="0" marL="0" rtl="0" algn="l">
              <a:spcBef>
                <a:spcPts val="1000"/>
              </a:spcBef>
              <a:spcAft>
                <a:spcPts val="0"/>
              </a:spcAft>
              <a:buNone/>
            </a:pPr>
            <a:r>
              <a:rPr b="1" lang="en" sz="1200">
                <a:latin typeface="Raleway"/>
                <a:ea typeface="Raleway"/>
                <a:cs typeface="Raleway"/>
                <a:sym typeface="Raleway"/>
              </a:rPr>
              <a:t>When</a:t>
            </a:r>
            <a:endParaRPr b="1" sz="1200">
              <a:latin typeface="Raleway"/>
              <a:ea typeface="Raleway"/>
              <a:cs typeface="Raleway"/>
              <a:sym typeface="Raleway"/>
            </a:endParaRPr>
          </a:p>
          <a:p>
            <a:pPr indent="0" lvl="0" marL="0" rtl="0" algn="l">
              <a:spcBef>
                <a:spcPts val="1000"/>
              </a:spcBef>
              <a:spcAft>
                <a:spcPts val="0"/>
              </a:spcAft>
              <a:buNone/>
            </a:pPr>
            <a:r>
              <a:rPr lang="en" sz="1200">
                <a:latin typeface="Raleway"/>
                <a:ea typeface="Raleway"/>
                <a:cs typeface="Raleway"/>
                <a:sym typeface="Raleway"/>
              </a:rPr>
              <a:t>In the morning</a:t>
            </a:r>
            <a:endParaRPr sz="1200">
              <a:latin typeface="Raleway"/>
              <a:ea typeface="Raleway"/>
              <a:cs typeface="Raleway"/>
              <a:sym typeface="Raleway"/>
            </a:endParaRPr>
          </a:p>
          <a:p>
            <a:pPr indent="0" lvl="0" marL="0" rtl="0" algn="l">
              <a:spcBef>
                <a:spcPts val="1000"/>
              </a:spcBef>
              <a:spcAft>
                <a:spcPts val="0"/>
              </a:spcAft>
              <a:buNone/>
            </a:pPr>
            <a:r>
              <a:rPr b="1" lang="en" sz="1200">
                <a:latin typeface="Raleway"/>
                <a:ea typeface="Raleway"/>
                <a:cs typeface="Raleway"/>
                <a:sym typeface="Raleway"/>
              </a:rPr>
              <a:t>Duration</a:t>
            </a:r>
            <a:endParaRPr b="1" sz="1200">
              <a:latin typeface="Raleway"/>
              <a:ea typeface="Raleway"/>
              <a:cs typeface="Raleway"/>
              <a:sym typeface="Raleway"/>
            </a:endParaRPr>
          </a:p>
          <a:p>
            <a:pPr indent="0" lvl="0" marL="0" rtl="0" algn="l">
              <a:spcBef>
                <a:spcPts val="1000"/>
              </a:spcBef>
              <a:spcAft>
                <a:spcPts val="0"/>
              </a:spcAft>
              <a:buNone/>
            </a:pPr>
            <a:r>
              <a:rPr lang="en" sz="1200">
                <a:latin typeface="Raleway"/>
                <a:ea typeface="Raleway"/>
                <a:cs typeface="Raleway"/>
                <a:sym typeface="Raleway"/>
              </a:rPr>
              <a:t>Time-boxed to 15 minutes</a:t>
            </a:r>
            <a:endParaRPr sz="1800">
              <a:latin typeface="Raleway"/>
              <a:ea typeface="Raleway"/>
              <a:cs typeface="Raleway"/>
              <a:sym typeface="Raleway"/>
            </a:endParaRPr>
          </a:p>
          <a:p>
            <a:pPr indent="0" lvl="0" marL="0" rtl="0" algn="l">
              <a:spcBef>
                <a:spcPts val="1000"/>
              </a:spcBef>
              <a:spcAft>
                <a:spcPts val="0"/>
              </a:spcAft>
              <a:buNone/>
            </a:pPr>
            <a:r>
              <a:rPr b="1" lang="en" sz="1200">
                <a:latin typeface="Raleway"/>
                <a:ea typeface="Raleway"/>
                <a:cs typeface="Raleway"/>
                <a:sym typeface="Raleway"/>
              </a:rPr>
              <a:t>Inputs</a:t>
            </a:r>
            <a:endParaRPr b="1" sz="1200">
              <a:latin typeface="Raleway"/>
              <a:ea typeface="Raleway"/>
              <a:cs typeface="Raleway"/>
              <a:sym typeface="Raleway"/>
            </a:endParaRPr>
          </a:p>
          <a:p>
            <a:pPr indent="-304800" lvl="0" marL="457200" rtl="0" algn="l">
              <a:spcBef>
                <a:spcPts val="1000"/>
              </a:spcBef>
              <a:spcAft>
                <a:spcPts val="0"/>
              </a:spcAft>
              <a:buSzPts val="1200"/>
              <a:buFont typeface="Raleway"/>
              <a:buChar char="-"/>
            </a:pPr>
            <a:r>
              <a:rPr lang="en" sz="1200">
                <a:latin typeface="Raleway"/>
                <a:ea typeface="Raleway"/>
                <a:cs typeface="Raleway"/>
                <a:sym typeface="Raleway"/>
              </a:rPr>
              <a:t>What you did yesterday</a:t>
            </a:r>
            <a:endParaRPr sz="1200">
              <a:latin typeface="Raleway"/>
              <a:ea typeface="Raleway"/>
              <a:cs typeface="Raleway"/>
              <a:sym typeface="Raleway"/>
            </a:endParaRPr>
          </a:p>
          <a:p>
            <a:pPr indent="-304800" lvl="0" marL="457200" rtl="0" algn="l">
              <a:spcBef>
                <a:spcPts val="0"/>
              </a:spcBef>
              <a:spcAft>
                <a:spcPts val="0"/>
              </a:spcAft>
              <a:buSzPts val="1200"/>
              <a:buFont typeface="Raleway"/>
              <a:buChar char="-"/>
            </a:pPr>
            <a:r>
              <a:rPr lang="en" sz="1200">
                <a:latin typeface="Raleway"/>
                <a:ea typeface="Raleway"/>
                <a:cs typeface="Raleway"/>
                <a:sym typeface="Raleway"/>
              </a:rPr>
              <a:t>What you will do today</a:t>
            </a:r>
            <a:endParaRPr sz="1200">
              <a:latin typeface="Raleway"/>
              <a:ea typeface="Raleway"/>
              <a:cs typeface="Raleway"/>
              <a:sym typeface="Raleway"/>
            </a:endParaRPr>
          </a:p>
          <a:p>
            <a:pPr indent="-304800" lvl="0" marL="457200" rtl="0" algn="l">
              <a:spcBef>
                <a:spcPts val="0"/>
              </a:spcBef>
              <a:spcAft>
                <a:spcPts val="0"/>
              </a:spcAft>
              <a:buSzPts val="1200"/>
              <a:buFont typeface="Raleway"/>
              <a:buChar char="-"/>
            </a:pPr>
            <a:r>
              <a:rPr lang="en" sz="1200">
                <a:latin typeface="Raleway"/>
                <a:ea typeface="Raleway"/>
                <a:cs typeface="Raleway"/>
                <a:sym typeface="Raleway"/>
              </a:rPr>
              <a:t>ANy impediments in your way</a:t>
            </a:r>
            <a:endParaRPr sz="1200">
              <a:latin typeface="Raleway"/>
              <a:ea typeface="Raleway"/>
              <a:cs typeface="Raleway"/>
              <a:sym typeface="Raleway"/>
            </a:endParaRPr>
          </a:p>
          <a:p>
            <a:pPr indent="0" lvl="0" marL="0" rtl="0" algn="l">
              <a:spcBef>
                <a:spcPts val="1000"/>
              </a:spcBef>
              <a:spcAft>
                <a:spcPts val="0"/>
              </a:spcAft>
              <a:buNone/>
            </a:pPr>
            <a:r>
              <a:rPr b="1" lang="en" sz="1200">
                <a:latin typeface="Raleway"/>
                <a:ea typeface="Raleway"/>
                <a:cs typeface="Raleway"/>
                <a:sym typeface="Raleway"/>
              </a:rPr>
              <a:t>Tips</a:t>
            </a:r>
            <a:endParaRPr b="1" sz="1200">
              <a:latin typeface="Raleway"/>
              <a:ea typeface="Raleway"/>
              <a:cs typeface="Raleway"/>
              <a:sym typeface="Raleway"/>
            </a:endParaRPr>
          </a:p>
          <a:p>
            <a:pPr indent="0" lvl="0" marL="0" rtl="0" algn="l">
              <a:spcBef>
                <a:spcPts val="100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a792fe1a91_0_6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a792fe1a91_0_6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b="1" lang="en" sz="1200">
                <a:latin typeface="Raleway"/>
                <a:ea typeface="Raleway"/>
                <a:cs typeface="Raleway"/>
                <a:sym typeface="Raleway"/>
              </a:rPr>
              <a:t>Participants</a:t>
            </a:r>
            <a:endParaRPr b="1" sz="1200">
              <a:latin typeface="Raleway"/>
              <a:ea typeface="Raleway"/>
              <a:cs typeface="Raleway"/>
              <a:sym typeface="Raleway"/>
            </a:endParaRPr>
          </a:p>
          <a:p>
            <a:pPr indent="0" lvl="0" marL="0" rtl="0" algn="l">
              <a:spcBef>
                <a:spcPts val="1000"/>
              </a:spcBef>
              <a:spcAft>
                <a:spcPts val="0"/>
              </a:spcAft>
              <a:buClr>
                <a:srgbClr val="000000"/>
              </a:buClr>
              <a:buSzPts val="1100"/>
              <a:buFont typeface="Arial"/>
              <a:buNone/>
            </a:pPr>
            <a:r>
              <a:rPr lang="en" sz="1200">
                <a:latin typeface="Raleway"/>
                <a:ea typeface="Raleway"/>
                <a:cs typeface="Raleway"/>
                <a:sym typeface="Raleway"/>
              </a:rPr>
              <a:t>Scrum master, product owner, entire scrum team</a:t>
            </a:r>
            <a:endParaRPr sz="1200">
              <a:latin typeface="Raleway"/>
              <a:ea typeface="Raleway"/>
              <a:cs typeface="Raleway"/>
              <a:sym typeface="Raleway"/>
            </a:endParaRPr>
          </a:p>
          <a:p>
            <a:pPr indent="0" lvl="0" marL="0" rtl="0" algn="l">
              <a:spcBef>
                <a:spcPts val="1000"/>
              </a:spcBef>
              <a:spcAft>
                <a:spcPts val="0"/>
              </a:spcAft>
              <a:buClr>
                <a:srgbClr val="000000"/>
              </a:buClr>
              <a:buSzPts val="1100"/>
              <a:buFont typeface="Arial"/>
              <a:buNone/>
            </a:pPr>
            <a:r>
              <a:rPr b="1" lang="en" sz="1200">
                <a:latin typeface="Raleway"/>
                <a:ea typeface="Raleway"/>
                <a:cs typeface="Raleway"/>
                <a:sym typeface="Raleway"/>
              </a:rPr>
              <a:t>When</a:t>
            </a:r>
            <a:endParaRPr b="1" sz="1200">
              <a:latin typeface="Raleway"/>
              <a:ea typeface="Raleway"/>
              <a:cs typeface="Raleway"/>
              <a:sym typeface="Raleway"/>
            </a:endParaRPr>
          </a:p>
          <a:p>
            <a:pPr indent="0" lvl="0" marL="0" rtl="0" algn="l">
              <a:spcBef>
                <a:spcPts val="1000"/>
              </a:spcBef>
              <a:spcAft>
                <a:spcPts val="0"/>
              </a:spcAft>
              <a:buClr>
                <a:srgbClr val="000000"/>
              </a:buClr>
              <a:buSzPts val="1100"/>
              <a:buFont typeface="Arial"/>
              <a:buNone/>
            </a:pPr>
            <a:r>
              <a:rPr lang="en" sz="1200">
                <a:latin typeface="Raleway"/>
                <a:ea typeface="Raleway"/>
                <a:cs typeface="Raleway"/>
                <a:sym typeface="Raleway"/>
              </a:rPr>
              <a:t>At the beginning of a sprint</a:t>
            </a:r>
            <a:endParaRPr sz="1200">
              <a:latin typeface="Raleway"/>
              <a:ea typeface="Raleway"/>
              <a:cs typeface="Raleway"/>
              <a:sym typeface="Raleway"/>
            </a:endParaRPr>
          </a:p>
          <a:p>
            <a:pPr indent="0" lvl="0" marL="0" rtl="0" algn="l">
              <a:spcBef>
                <a:spcPts val="1000"/>
              </a:spcBef>
              <a:spcAft>
                <a:spcPts val="0"/>
              </a:spcAft>
              <a:buClr>
                <a:srgbClr val="000000"/>
              </a:buClr>
              <a:buSzPts val="1100"/>
              <a:buFont typeface="Arial"/>
              <a:buNone/>
            </a:pPr>
            <a:r>
              <a:rPr b="1" lang="en" sz="1200">
                <a:latin typeface="Raleway"/>
                <a:ea typeface="Raleway"/>
                <a:cs typeface="Raleway"/>
                <a:sym typeface="Raleway"/>
              </a:rPr>
              <a:t>Duration</a:t>
            </a:r>
            <a:endParaRPr b="1" sz="1200">
              <a:latin typeface="Raleway"/>
              <a:ea typeface="Raleway"/>
              <a:cs typeface="Raleway"/>
              <a:sym typeface="Raleway"/>
            </a:endParaRPr>
          </a:p>
          <a:p>
            <a:pPr indent="0" lvl="0" marL="0" rtl="0" algn="l">
              <a:spcBef>
                <a:spcPts val="1000"/>
              </a:spcBef>
              <a:spcAft>
                <a:spcPts val="0"/>
              </a:spcAft>
              <a:buClr>
                <a:srgbClr val="000000"/>
              </a:buClr>
              <a:buSzPts val="1100"/>
              <a:buFont typeface="Arial"/>
              <a:buNone/>
            </a:pPr>
            <a:r>
              <a:rPr lang="en" sz="1200">
                <a:latin typeface="Raleway"/>
                <a:ea typeface="Raleway"/>
                <a:cs typeface="Raleway"/>
                <a:sym typeface="Raleway"/>
              </a:rPr>
              <a:t> Roughly 1hr</a:t>
            </a:r>
            <a:endParaRPr sz="1800">
              <a:latin typeface="Raleway"/>
              <a:ea typeface="Raleway"/>
              <a:cs typeface="Raleway"/>
              <a:sym typeface="Raleway"/>
            </a:endParaRPr>
          </a:p>
          <a:p>
            <a:pPr indent="0" lvl="0" marL="0" rtl="0" algn="l">
              <a:spcBef>
                <a:spcPts val="1000"/>
              </a:spcBef>
              <a:spcAft>
                <a:spcPts val="0"/>
              </a:spcAft>
              <a:buClr>
                <a:srgbClr val="000000"/>
              </a:buClr>
              <a:buSzPts val="1100"/>
              <a:buFont typeface="Arial"/>
              <a:buNone/>
            </a:pPr>
            <a:r>
              <a:rPr b="1" lang="en" sz="1200">
                <a:latin typeface="Raleway"/>
                <a:ea typeface="Raleway"/>
                <a:cs typeface="Raleway"/>
                <a:sym typeface="Raleway"/>
              </a:rPr>
              <a:t>Inputs</a:t>
            </a:r>
            <a:endParaRPr b="1" sz="1200">
              <a:latin typeface="Raleway"/>
              <a:ea typeface="Raleway"/>
              <a:cs typeface="Raleway"/>
              <a:sym typeface="Raleway"/>
            </a:endParaRPr>
          </a:p>
          <a:p>
            <a:pPr indent="-304800" lvl="0" marL="457200" rtl="0" algn="l">
              <a:spcBef>
                <a:spcPts val="1000"/>
              </a:spcBef>
              <a:spcAft>
                <a:spcPts val="0"/>
              </a:spcAft>
              <a:buSzPts val="1200"/>
              <a:buFont typeface="Raleway"/>
              <a:buChar char="-"/>
            </a:pPr>
            <a:r>
              <a:rPr lang="en" sz="1200">
                <a:latin typeface="Raleway"/>
                <a:ea typeface="Raleway"/>
                <a:cs typeface="Raleway"/>
                <a:sym typeface="Raleway"/>
              </a:rPr>
              <a:t>Product owner describes highest priority features to the team</a:t>
            </a:r>
            <a:endParaRPr sz="1200">
              <a:latin typeface="Raleway"/>
              <a:ea typeface="Raleway"/>
              <a:cs typeface="Raleway"/>
              <a:sym typeface="Raleway"/>
            </a:endParaRPr>
          </a:p>
          <a:p>
            <a:pPr indent="0" lvl="0" marL="0" rtl="0" algn="l">
              <a:spcBef>
                <a:spcPts val="1000"/>
              </a:spcBef>
              <a:spcAft>
                <a:spcPts val="0"/>
              </a:spcAft>
              <a:buNone/>
            </a:pPr>
            <a:r>
              <a:t/>
            </a:r>
            <a:endParaRPr sz="1800">
              <a:latin typeface="Raleway"/>
              <a:ea typeface="Raleway"/>
              <a:cs typeface="Raleway"/>
              <a:sym typeface="Raleway"/>
            </a:endParaRPr>
          </a:p>
          <a:p>
            <a:pPr indent="0" lvl="0" marL="0" rtl="0" algn="l">
              <a:spcBef>
                <a:spcPts val="1000"/>
              </a:spcBef>
              <a:spcAft>
                <a:spcPts val="0"/>
              </a:spcAft>
              <a:buNone/>
            </a:pPr>
            <a:r>
              <a:rPr b="1" lang="en" sz="1500">
                <a:latin typeface="Raleway"/>
                <a:ea typeface="Raleway"/>
                <a:cs typeface="Raleway"/>
                <a:sym typeface="Raleway"/>
              </a:rPr>
              <a:t>The product owner sets the goal and the team commits to what they think they can achieve in the upcoming sprint. </a:t>
            </a:r>
            <a:endParaRPr b="1" sz="1500">
              <a:latin typeface="Raleway"/>
              <a:ea typeface="Raleway"/>
              <a:cs typeface="Raleway"/>
              <a:sym typeface="Raleway"/>
            </a:endParaRPr>
          </a:p>
          <a:p>
            <a:pPr indent="-323850" lvl="0" marL="457200" rtl="0" algn="l">
              <a:spcBef>
                <a:spcPts val="1000"/>
              </a:spcBef>
              <a:spcAft>
                <a:spcPts val="0"/>
              </a:spcAft>
              <a:buSzPts val="1500"/>
              <a:buFont typeface="Raleway"/>
              <a:buAutoNum type="arabicPeriod"/>
            </a:pPr>
            <a:r>
              <a:rPr lang="en" sz="1500">
                <a:latin typeface="Raleway"/>
                <a:ea typeface="Raleway"/>
                <a:cs typeface="Raleway"/>
                <a:sym typeface="Raleway"/>
              </a:rPr>
              <a:t>Start of sprint</a:t>
            </a:r>
            <a:endParaRPr sz="1500">
              <a:latin typeface="Raleway"/>
              <a:ea typeface="Raleway"/>
              <a:cs typeface="Raleway"/>
              <a:sym typeface="Raleway"/>
            </a:endParaRPr>
          </a:p>
          <a:p>
            <a:pPr indent="-323850" lvl="0" marL="457200" rtl="0" algn="l">
              <a:spcBef>
                <a:spcPts val="1000"/>
              </a:spcBef>
              <a:spcAft>
                <a:spcPts val="0"/>
              </a:spcAft>
              <a:buSzPts val="1500"/>
              <a:buFont typeface="Raleway"/>
              <a:buAutoNum type="arabicPeriod"/>
            </a:pPr>
            <a:r>
              <a:rPr lang="en" sz="1500">
                <a:latin typeface="Raleway"/>
                <a:ea typeface="Raleway"/>
                <a:cs typeface="Raleway"/>
                <a:sym typeface="Raleway"/>
              </a:rPr>
              <a:t>Whole team should be available</a:t>
            </a:r>
            <a:endParaRPr sz="1500">
              <a:latin typeface="Raleway"/>
              <a:ea typeface="Raleway"/>
              <a:cs typeface="Raleway"/>
              <a:sym typeface="Raleway"/>
            </a:endParaRPr>
          </a:p>
          <a:p>
            <a:pPr indent="-323850" lvl="0" marL="457200" rtl="0" algn="l">
              <a:spcBef>
                <a:spcPts val="1000"/>
              </a:spcBef>
              <a:spcAft>
                <a:spcPts val="0"/>
              </a:spcAft>
              <a:buSzPts val="1500"/>
              <a:buFont typeface="Raleway"/>
              <a:buAutoNum type="arabicPeriod"/>
            </a:pPr>
            <a:r>
              <a:rPr lang="en" sz="1500">
                <a:latin typeface="Raleway"/>
                <a:ea typeface="Raleway"/>
                <a:cs typeface="Raleway"/>
                <a:sym typeface="Raleway"/>
              </a:rPr>
              <a:t>Goals set from a prioritised, refined backlog</a:t>
            </a:r>
            <a:endParaRPr sz="1500">
              <a:latin typeface="Raleway"/>
              <a:ea typeface="Raleway"/>
              <a:cs typeface="Raleway"/>
              <a:sym typeface="Raleway"/>
            </a:endParaRPr>
          </a:p>
          <a:p>
            <a:pPr indent="-323850" lvl="0" marL="457200" rtl="0" algn="l">
              <a:spcBef>
                <a:spcPts val="1000"/>
              </a:spcBef>
              <a:spcAft>
                <a:spcPts val="0"/>
              </a:spcAft>
              <a:buSzPts val="1500"/>
              <a:buFont typeface="Raleway"/>
              <a:buAutoNum type="arabicPeriod"/>
            </a:pPr>
            <a:r>
              <a:rPr lang="en" sz="1500">
                <a:latin typeface="Raleway"/>
                <a:ea typeface="Raleway"/>
                <a:cs typeface="Raleway"/>
                <a:sym typeface="Raleway"/>
              </a:rPr>
              <a:t>Stories are estimated</a:t>
            </a:r>
            <a:endParaRPr sz="1500">
              <a:latin typeface="Raleway"/>
              <a:ea typeface="Raleway"/>
              <a:cs typeface="Raleway"/>
              <a:sym typeface="Raleway"/>
            </a:endParaRPr>
          </a:p>
          <a:p>
            <a:pPr indent="-323850" lvl="0" marL="457200" rtl="0" algn="l">
              <a:spcBef>
                <a:spcPts val="1000"/>
              </a:spcBef>
              <a:spcAft>
                <a:spcPts val="0"/>
              </a:spcAft>
              <a:buSzPts val="1500"/>
              <a:buFont typeface="Raleway"/>
              <a:buAutoNum type="arabicPeriod"/>
            </a:pPr>
            <a:r>
              <a:rPr lang="en" sz="1500">
                <a:latin typeface="Raleway"/>
                <a:ea typeface="Raleway"/>
                <a:cs typeface="Raleway"/>
                <a:sym typeface="Raleway"/>
              </a:rPr>
              <a:t>Team capacity is understood</a:t>
            </a:r>
            <a:endParaRPr sz="1500">
              <a:latin typeface="Raleway"/>
              <a:ea typeface="Raleway"/>
              <a:cs typeface="Raleway"/>
              <a:sym typeface="Raleway"/>
            </a:endParaRPr>
          </a:p>
          <a:p>
            <a:pPr indent="-323850" lvl="0" marL="457200" rtl="0" algn="l">
              <a:spcBef>
                <a:spcPts val="1000"/>
              </a:spcBef>
              <a:spcAft>
                <a:spcPts val="0"/>
              </a:spcAft>
              <a:buSzPts val="1500"/>
              <a:buFont typeface="Raleway"/>
              <a:buAutoNum type="arabicPeriod"/>
            </a:pPr>
            <a:r>
              <a:rPr lang="en" sz="1500">
                <a:latin typeface="Raleway"/>
                <a:ea typeface="Raleway"/>
                <a:cs typeface="Raleway"/>
                <a:sym typeface="Raleway"/>
              </a:rPr>
              <a:t>Team commits stories</a:t>
            </a:r>
            <a:endParaRPr sz="1800">
              <a:latin typeface="Raleway"/>
              <a:ea typeface="Raleway"/>
              <a:cs typeface="Raleway"/>
              <a:sym typeface="Raleway"/>
            </a:endParaRPr>
          </a:p>
          <a:p>
            <a:pPr indent="0" lvl="0" marL="0" rtl="0" algn="l">
              <a:spcBef>
                <a:spcPts val="100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a792fe1a91_0_6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a792fe1a91_0_6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a792fe1a91_0_6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a792fe1a91_0_6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a792fe1a91_0_6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4" name="Google Shape;394;ga792fe1a91_0_6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a792fe1a91_0_411: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190500" lvl="0" marL="177800" rtl="0" algn="l">
              <a:spcBef>
                <a:spcPts val="0"/>
              </a:spcBef>
              <a:spcAft>
                <a:spcPts val="0"/>
              </a:spcAft>
              <a:buSzPts val="1400"/>
              <a:buFont typeface="Raleway"/>
              <a:buChar char="•"/>
            </a:pPr>
            <a:r>
              <a:t/>
            </a:r>
            <a:endParaRPr sz="1200">
              <a:solidFill>
                <a:schemeClr val="dk1"/>
              </a:solidFill>
              <a:latin typeface="Calibri"/>
              <a:ea typeface="Calibri"/>
              <a:cs typeface="Calibri"/>
              <a:sym typeface="Calibri"/>
            </a:endParaRPr>
          </a:p>
        </p:txBody>
      </p:sp>
      <p:sp>
        <p:nvSpPr>
          <p:cNvPr id="401" name="Google Shape;401;ga792fe1a91_0_4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ga792fe1a91_0_444: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400">
              <a:latin typeface="Raleway"/>
              <a:ea typeface="Raleway"/>
              <a:cs typeface="Raleway"/>
              <a:sym typeface="Raleway"/>
            </a:endParaRPr>
          </a:p>
          <a:p>
            <a:pPr indent="0" lvl="0" marL="0" rtl="0" algn="l">
              <a:spcBef>
                <a:spcPts val="0"/>
              </a:spcBef>
              <a:spcAft>
                <a:spcPts val="0"/>
              </a:spcAft>
              <a:buNone/>
            </a:pPr>
            <a:r>
              <a:t/>
            </a:r>
            <a:endParaRPr sz="1400">
              <a:latin typeface="Raleway"/>
              <a:ea typeface="Raleway"/>
              <a:cs typeface="Raleway"/>
              <a:sym typeface="Raleway"/>
            </a:endParaRPr>
          </a:p>
          <a:p>
            <a:pPr indent="0" lvl="0" marL="0" marR="0" rtl="0" algn="l">
              <a:lnSpc>
                <a:spcPct val="100000"/>
              </a:lnSpc>
              <a:spcBef>
                <a:spcPts val="0"/>
              </a:spcBef>
              <a:spcAft>
                <a:spcPts val="0"/>
              </a:spcAft>
              <a:buClr>
                <a:srgbClr val="000000"/>
              </a:buClr>
              <a:buSzPts val="1400"/>
              <a:buFont typeface="Arial"/>
              <a:buNone/>
            </a:pPr>
            <a:r>
              <a:t/>
            </a:r>
            <a:endParaRPr sz="1200">
              <a:solidFill>
                <a:schemeClr val="dk1"/>
              </a:solidFill>
              <a:latin typeface="Calibri"/>
              <a:ea typeface="Calibri"/>
              <a:cs typeface="Calibri"/>
              <a:sym typeface="Calibri"/>
            </a:endParaRPr>
          </a:p>
        </p:txBody>
      </p:sp>
      <p:sp>
        <p:nvSpPr>
          <p:cNvPr id="436" name="Google Shape;436;ga792fe1a91_0_4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ga792fe1a91_0_4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8" name="Google Shape;478;ga792fe1a91_0_4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ga792fe1a91_0_4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5" name="Google Shape;485;ga792fe1a91_0_4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333333"/>
                </a:solidFill>
                <a:highlight>
                  <a:srgbClr val="FFFFFF"/>
                </a:highlight>
              </a:rPr>
              <a:t>How are we doing estimation? Are we doing it well? Could we be doing it differently?</a:t>
            </a:r>
            <a:endParaRPr sz="1000">
              <a:solidFill>
                <a:srgbClr val="333333"/>
              </a:solidFill>
              <a:highlight>
                <a:srgbClr val="FFFFFF"/>
              </a:highlight>
            </a:endParaRPr>
          </a:p>
          <a:p>
            <a:pPr indent="0" lvl="0" marL="0" rtl="0" algn="l">
              <a:spcBef>
                <a:spcPts val="0"/>
              </a:spcBef>
              <a:spcAft>
                <a:spcPts val="0"/>
              </a:spcAft>
              <a:buNone/>
            </a:pPr>
            <a:r>
              <a:t/>
            </a:r>
            <a:endParaRPr sz="1000">
              <a:solidFill>
                <a:srgbClr val="333333"/>
              </a:solidFill>
              <a:highlight>
                <a:srgbClr val="FFFFFF"/>
              </a:highlight>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9f0b052a3e_0_3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9f0b052a3e_0_3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ga792fe1a91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3" name="Google Shape;493;ga792fe1a91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9f0b052a3e_0_3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9f0b052a3e_0_3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9f0b052a3e_0_3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9f0b052a3e_0_3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9f0b052a3e_0_3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9f0b052a3e_0_3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400"/>
              <a:buFont typeface="Arial"/>
              <a:buNone/>
            </a:pPr>
            <a:r>
              <a:t/>
            </a:r>
            <a:endParaRPr sz="1400"/>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9f0b052a3e_0_3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9f0b052a3e_0_3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400"/>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9f0b052a3e_0_4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9f0b052a3e_0_4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200">
              <a:solidFill>
                <a:srgbClr val="333333"/>
              </a:solidFill>
              <a:highlight>
                <a:schemeClr val="lt1"/>
              </a:highlight>
              <a:latin typeface="ABeeZee"/>
              <a:ea typeface="ABeeZee"/>
              <a:cs typeface="ABeeZee"/>
              <a:sym typeface="ABeeZee"/>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a63c8d033a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a63c8d033a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60000"/>
              </a:lnSpc>
              <a:spcBef>
                <a:spcPts val="0"/>
              </a:spcBef>
              <a:spcAft>
                <a:spcPts val="0"/>
              </a:spcAft>
              <a:buNone/>
            </a:pPr>
            <a:r>
              <a:rPr lang="en" sz="1200">
                <a:solidFill>
                  <a:srgbClr val="333333"/>
                </a:solidFill>
                <a:latin typeface="Roboto"/>
                <a:ea typeface="Roboto"/>
                <a:cs typeface="Roboto"/>
                <a:sym typeface="Roboto"/>
              </a:rPr>
              <a:t>Alice</a:t>
            </a:r>
            <a:endParaRPr sz="1200">
              <a:solidFill>
                <a:srgbClr val="333333"/>
              </a:solidFill>
              <a:latin typeface="Roboto"/>
              <a:ea typeface="Roboto"/>
              <a:cs typeface="Roboto"/>
              <a:sym typeface="Roboto"/>
            </a:endParaRPr>
          </a:p>
          <a:p>
            <a:pPr indent="0" lvl="0" marL="0" rtl="0" algn="l">
              <a:lnSpc>
                <a:spcPct val="160000"/>
              </a:lnSpc>
              <a:spcBef>
                <a:spcPts val="0"/>
              </a:spcBef>
              <a:spcAft>
                <a:spcPts val="0"/>
              </a:spcAft>
              <a:buNone/>
            </a:pPr>
            <a:r>
              <a:t/>
            </a:r>
            <a:endParaRPr sz="1200">
              <a:solidFill>
                <a:srgbClr val="333333"/>
              </a:solidFill>
              <a:latin typeface="Roboto"/>
              <a:ea typeface="Roboto"/>
              <a:cs typeface="Roboto"/>
              <a:sym typeface="Roboto"/>
            </a:endParaRPr>
          </a:p>
          <a:p>
            <a:pPr indent="0" lvl="0" marL="0" rtl="0" algn="l">
              <a:lnSpc>
                <a:spcPct val="160000"/>
              </a:lnSpc>
              <a:spcBef>
                <a:spcPts val="0"/>
              </a:spcBef>
              <a:spcAft>
                <a:spcPts val="0"/>
              </a:spcAft>
              <a:buNone/>
            </a:pPr>
            <a:r>
              <a:rPr lang="en" sz="1200">
                <a:solidFill>
                  <a:srgbClr val="333333"/>
                </a:solidFill>
                <a:latin typeface="Roboto"/>
                <a:ea typeface="Roboto"/>
                <a:cs typeface="Roboto"/>
                <a:sym typeface="Roboto"/>
              </a:rPr>
              <a:t>The core Agile Manifesto values are captured in twelve principles:</a:t>
            </a:r>
            <a:endParaRPr sz="1200">
              <a:solidFill>
                <a:srgbClr val="333333"/>
              </a:solidFill>
              <a:latin typeface="Roboto"/>
              <a:ea typeface="Roboto"/>
              <a:cs typeface="Roboto"/>
              <a:sym typeface="Roboto"/>
            </a:endParaRPr>
          </a:p>
          <a:p>
            <a:pPr indent="-304800" lvl="0" marL="457200" rtl="0" algn="l">
              <a:lnSpc>
                <a:spcPct val="160000"/>
              </a:lnSpc>
              <a:spcBef>
                <a:spcPts val="0"/>
              </a:spcBef>
              <a:spcAft>
                <a:spcPts val="0"/>
              </a:spcAft>
              <a:buClr>
                <a:srgbClr val="333333"/>
              </a:buClr>
              <a:buSzPts val="1200"/>
              <a:buFont typeface="Roboto"/>
              <a:buAutoNum type="arabicPeriod"/>
            </a:pPr>
            <a:r>
              <a:rPr lang="en" sz="1200">
                <a:solidFill>
                  <a:srgbClr val="333333"/>
                </a:solidFill>
                <a:latin typeface="Roboto"/>
                <a:ea typeface="Roboto"/>
                <a:cs typeface="Roboto"/>
                <a:sym typeface="Roboto"/>
              </a:rPr>
              <a:t>Customer satisfaction through early and continuous software delivery - Customers are happier when they receive working software at regular intervals, rather than waiting extended periods of time between releases.</a:t>
            </a:r>
            <a:endParaRPr sz="1200">
              <a:solidFill>
                <a:srgbClr val="333333"/>
              </a:solidFill>
              <a:latin typeface="Roboto"/>
              <a:ea typeface="Roboto"/>
              <a:cs typeface="Roboto"/>
              <a:sym typeface="Roboto"/>
            </a:endParaRPr>
          </a:p>
          <a:p>
            <a:pPr indent="-304800" lvl="0" marL="457200" rtl="0" algn="l">
              <a:lnSpc>
                <a:spcPct val="160000"/>
              </a:lnSpc>
              <a:spcBef>
                <a:spcPts val="0"/>
              </a:spcBef>
              <a:spcAft>
                <a:spcPts val="0"/>
              </a:spcAft>
              <a:buClr>
                <a:srgbClr val="333333"/>
              </a:buClr>
              <a:buSzPts val="1200"/>
              <a:buFont typeface="Roboto"/>
              <a:buAutoNum type="arabicPeriod"/>
            </a:pPr>
            <a:r>
              <a:rPr lang="en" sz="1200">
                <a:solidFill>
                  <a:srgbClr val="333333"/>
                </a:solidFill>
                <a:latin typeface="Roboto"/>
                <a:ea typeface="Roboto"/>
                <a:cs typeface="Roboto"/>
                <a:sym typeface="Roboto"/>
              </a:rPr>
              <a:t>Accommodate changing requirements throughout the development process - The ability to avoid delays when a requirement or feature request changes.</a:t>
            </a:r>
            <a:endParaRPr sz="1200">
              <a:solidFill>
                <a:srgbClr val="333333"/>
              </a:solidFill>
              <a:latin typeface="Roboto"/>
              <a:ea typeface="Roboto"/>
              <a:cs typeface="Roboto"/>
              <a:sym typeface="Roboto"/>
            </a:endParaRPr>
          </a:p>
          <a:p>
            <a:pPr indent="-304800" lvl="0" marL="457200" rtl="0" algn="l">
              <a:lnSpc>
                <a:spcPct val="160000"/>
              </a:lnSpc>
              <a:spcBef>
                <a:spcPts val="0"/>
              </a:spcBef>
              <a:spcAft>
                <a:spcPts val="0"/>
              </a:spcAft>
              <a:buClr>
                <a:srgbClr val="333333"/>
              </a:buClr>
              <a:buSzPts val="1200"/>
              <a:buFont typeface="Roboto"/>
              <a:buAutoNum type="arabicPeriod"/>
            </a:pPr>
            <a:r>
              <a:rPr lang="en" sz="1200">
                <a:solidFill>
                  <a:srgbClr val="333333"/>
                </a:solidFill>
                <a:latin typeface="Roboto"/>
                <a:ea typeface="Roboto"/>
                <a:cs typeface="Roboto"/>
                <a:sym typeface="Roboto"/>
              </a:rPr>
              <a:t>Frequent delivery of working software - Scrum accommodates this principle since the team operates in software sprints or iterations that ensure regular delivery of working software.</a:t>
            </a:r>
            <a:endParaRPr sz="1200">
              <a:solidFill>
                <a:srgbClr val="333333"/>
              </a:solidFill>
              <a:latin typeface="Roboto"/>
              <a:ea typeface="Roboto"/>
              <a:cs typeface="Roboto"/>
              <a:sym typeface="Roboto"/>
            </a:endParaRPr>
          </a:p>
          <a:p>
            <a:pPr indent="-304800" lvl="0" marL="457200" rtl="0" algn="l">
              <a:lnSpc>
                <a:spcPct val="160000"/>
              </a:lnSpc>
              <a:spcBef>
                <a:spcPts val="0"/>
              </a:spcBef>
              <a:spcAft>
                <a:spcPts val="0"/>
              </a:spcAft>
              <a:buClr>
                <a:srgbClr val="333333"/>
              </a:buClr>
              <a:buSzPts val="1200"/>
              <a:buFont typeface="Roboto"/>
              <a:buAutoNum type="arabicPeriod"/>
            </a:pPr>
            <a:r>
              <a:rPr lang="en" sz="1200">
                <a:solidFill>
                  <a:srgbClr val="333333"/>
                </a:solidFill>
                <a:latin typeface="Roboto"/>
                <a:ea typeface="Roboto"/>
                <a:cs typeface="Roboto"/>
                <a:sym typeface="Roboto"/>
              </a:rPr>
              <a:t>Collaboration between the business stakeholders and developers throughout the project - Better decisions are made when the business and technical team are aligned.</a:t>
            </a:r>
            <a:endParaRPr sz="1200">
              <a:solidFill>
                <a:srgbClr val="333333"/>
              </a:solidFill>
              <a:latin typeface="Roboto"/>
              <a:ea typeface="Roboto"/>
              <a:cs typeface="Roboto"/>
              <a:sym typeface="Roboto"/>
            </a:endParaRPr>
          </a:p>
          <a:p>
            <a:pPr indent="-304800" lvl="0" marL="457200" rtl="0" algn="l">
              <a:lnSpc>
                <a:spcPct val="160000"/>
              </a:lnSpc>
              <a:spcBef>
                <a:spcPts val="0"/>
              </a:spcBef>
              <a:spcAft>
                <a:spcPts val="0"/>
              </a:spcAft>
              <a:buClr>
                <a:srgbClr val="333333"/>
              </a:buClr>
              <a:buSzPts val="1200"/>
              <a:buFont typeface="Roboto"/>
              <a:buAutoNum type="arabicPeriod"/>
            </a:pPr>
            <a:r>
              <a:rPr lang="en" sz="1200">
                <a:solidFill>
                  <a:srgbClr val="333333"/>
                </a:solidFill>
                <a:latin typeface="Roboto"/>
                <a:ea typeface="Roboto"/>
                <a:cs typeface="Roboto"/>
                <a:sym typeface="Roboto"/>
              </a:rPr>
              <a:t>Support, trust, and motivate the people involved - Motivated teams are more likely to deliver their best work than unhappy teams.</a:t>
            </a:r>
            <a:endParaRPr sz="1200">
              <a:solidFill>
                <a:srgbClr val="333333"/>
              </a:solidFill>
              <a:latin typeface="Roboto"/>
              <a:ea typeface="Roboto"/>
              <a:cs typeface="Roboto"/>
              <a:sym typeface="Roboto"/>
            </a:endParaRPr>
          </a:p>
          <a:p>
            <a:pPr indent="-304800" lvl="0" marL="457200" rtl="0" algn="l">
              <a:lnSpc>
                <a:spcPct val="160000"/>
              </a:lnSpc>
              <a:spcBef>
                <a:spcPts val="0"/>
              </a:spcBef>
              <a:spcAft>
                <a:spcPts val="0"/>
              </a:spcAft>
              <a:buClr>
                <a:srgbClr val="333333"/>
              </a:buClr>
              <a:buSzPts val="1200"/>
              <a:buFont typeface="Roboto"/>
              <a:buAutoNum type="arabicPeriod"/>
            </a:pPr>
            <a:r>
              <a:rPr lang="en" sz="1200">
                <a:solidFill>
                  <a:srgbClr val="333333"/>
                </a:solidFill>
                <a:latin typeface="Roboto"/>
                <a:ea typeface="Roboto"/>
                <a:cs typeface="Roboto"/>
                <a:sym typeface="Roboto"/>
              </a:rPr>
              <a:t>Enable face-to-face interactions - Communication is more successful when development teams are co-located.</a:t>
            </a:r>
            <a:endParaRPr sz="1200">
              <a:solidFill>
                <a:srgbClr val="333333"/>
              </a:solidFill>
              <a:latin typeface="Roboto"/>
              <a:ea typeface="Roboto"/>
              <a:cs typeface="Roboto"/>
              <a:sym typeface="Roboto"/>
            </a:endParaRPr>
          </a:p>
          <a:p>
            <a:pPr indent="-304800" lvl="0" marL="457200" rtl="0" algn="l">
              <a:lnSpc>
                <a:spcPct val="160000"/>
              </a:lnSpc>
              <a:spcBef>
                <a:spcPts val="0"/>
              </a:spcBef>
              <a:spcAft>
                <a:spcPts val="0"/>
              </a:spcAft>
              <a:buClr>
                <a:srgbClr val="333333"/>
              </a:buClr>
              <a:buSzPts val="1200"/>
              <a:buFont typeface="Roboto"/>
              <a:buAutoNum type="arabicPeriod"/>
            </a:pPr>
            <a:r>
              <a:rPr lang="en" sz="1200">
                <a:solidFill>
                  <a:srgbClr val="333333"/>
                </a:solidFill>
                <a:latin typeface="Roboto"/>
                <a:ea typeface="Roboto"/>
                <a:cs typeface="Roboto"/>
                <a:sym typeface="Roboto"/>
              </a:rPr>
              <a:t>Working software is the primary measure of progress - Delivering functional software to the customer is the ultimate factor that measures progress.</a:t>
            </a:r>
            <a:endParaRPr sz="1200">
              <a:solidFill>
                <a:srgbClr val="333333"/>
              </a:solidFill>
              <a:latin typeface="Roboto"/>
              <a:ea typeface="Roboto"/>
              <a:cs typeface="Roboto"/>
              <a:sym typeface="Roboto"/>
            </a:endParaRPr>
          </a:p>
          <a:p>
            <a:pPr indent="-304800" lvl="0" marL="457200" rtl="0" algn="l">
              <a:lnSpc>
                <a:spcPct val="160000"/>
              </a:lnSpc>
              <a:spcBef>
                <a:spcPts val="0"/>
              </a:spcBef>
              <a:spcAft>
                <a:spcPts val="0"/>
              </a:spcAft>
              <a:buClr>
                <a:srgbClr val="333333"/>
              </a:buClr>
              <a:buSzPts val="1200"/>
              <a:buFont typeface="Roboto"/>
              <a:buAutoNum type="arabicPeriod"/>
            </a:pPr>
            <a:r>
              <a:rPr lang="en" sz="1200">
                <a:solidFill>
                  <a:srgbClr val="333333"/>
                </a:solidFill>
                <a:latin typeface="Roboto"/>
                <a:ea typeface="Roboto"/>
                <a:cs typeface="Roboto"/>
                <a:sym typeface="Roboto"/>
              </a:rPr>
              <a:t>Agile processes to support a consistent development pace - Teams establish a repeatable and maintainable speed at which they can deliver working software, and they repeat it with each release.</a:t>
            </a:r>
            <a:endParaRPr sz="1200">
              <a:solidFill>
                <a:srgbClr val="333333"/>
              </a:solidFill>
              <a:latin typeface="Roboto"/>
              <a:ea typeface="Roboto"/>
              <a:cs typeface="Roboto"/>
              <a:sym typeface="Roboto"/>
            </a:endParaRPr>
          </a:p>
          <a:p>
            <a:pPr indent="-304800" lvl="0" marL="457200" rtl="0" algn="l">
              <a:lnSpc>
                <a:spcPct val="160000"/>
              </a:lnSpc>
              <a:spcBef>
                <a:spcPts val="0"/>
              </a:spcBef>
              <a:spcAft>
                <a:spcPts val="0"/>
              </a:spcAft>
              <a:buClr>
                <a:srgbClr val="333333"/>
              </a:buClr>
              <a:buSzPts val="1200"/>
              <a:buFont typeface="Roboto"/>
              <a:buAutoNum type="arabicPeriod"/>
            </a:pPr>
            <a:r>
              <a:rPr lang="en" sz="1200">
                <a:solidFill>
                  <a:srgbClr val="333333"/>
                </a:solidFill>
                <a:latin typeface="Roboto"/>
                <a:ea typeface="Roboto"/>
                <a:cs typeface="Roboto"/>
                <a:sym typeface="Roboto"/>
              </a:rPr>
              <a:t>Attention to technical detail and design enhances agility - The right skills and good design ensures the team can maintain the pace, constantly improve the product, and sustain change.</a:t>
            </a:r>
            <a:endParaRPr sz="1200">
              <a:solidFill>
                <a:srgbClr val="333333"/>
              </a:solidFill>
              <a:latin typeface="Roboto"/>
              <a:ea typeface="Roboto"/>
              <a:cs typeface="Roboto"/>
              <a:sym typeface="Roboto"/>
            </a:endParaRPr>
          </a:p>
          <a:p>
            <a:pPr indent="-304800" lvl="0" marL="457200" rtl="0" algn="l">
              <a:lnSpc>
                <a:spcPct val="160000"/>
              </a:lnSpc>
              <a:spcBef>
                <a:spcPts val="0"/>
              </a:spcBef>
              <a:spcAft>
                <a:spcPts val="0"/>
              </a:spcAft>
              <a:buClr>
                <a:srgbClr val="333333"/>
              </a:buClr>
              <a:buSzPts val="1200"/>
              <a:buFont typeface="Roboto"/>
              <a:buAutoNum type="arabicPeriod"/>
            </a:pPr>
            <a:r>
              <a:rPr lang="en" sz="1200">
                <a:solidFill>
                  <a:srgbClr val="333333"/>
                </a:solidFill>
                <a:latin typeface="Roboto"/>
                <a:ea typeface="Roboto"/>
                <a:cs typeface="Roboto"/>
                <a:sym typeface="Roboto"/>
              </a:rPr>
              <a:t>Simplicity - Develop just enough to get the job done for right now.</a:t>
            </a:r>
            <a:endParaRPr sz="1200">
              <a:solidFill>
                <a:srgbClr val="333333"/>
              </a:solidFill>
              <a:latin typeface="Roboto"/>
              <a:ea typeface="Roboto"/>
              <a:cs typeface="Roboto"/>
              <a:sym typeface="Roboto"/>
            </a:endParaRPr>
          </a:p>
          <a:p>
            <a:pPr indent="-304800" lvl="0" marL="457200" rtl="0" algn="l">
              <a:lnSpc>
                <a:spcPct val="160000"/>
              </a:lnSpc>
              <a:spcBef>
                <a:spcPts val="0"/>
              </a:spcBef>
              <a:spcAft>
                <a:spcPts val="0"/>
              </a:spcAft>
              <a:buClr>
                <a:srgbClr val="333333"/>
              </a:buClr>
              <a:buSzPts val="1200"/>
              <a:buFont typeface="Roboto"/>
              <a:buAutoNum type="arabicPeriod"/>
            </a:pPr>
            <a:r>
              <a:rPr lang="en" sz="1200">
                <a:solidFill>
                  <a:srgbClr val="333333"/>
                </a:solidFill>
                <a:latin typeface="Roboto"/>
                <a:ea typeface="Roboto"/>
                <a:cs typeface="Roboto"/>
                <a:sym typeface="Roboto"/>
              </a:rPr>
              <a:t>Self-organizing teams encourage great architectures, requirements, and designs - Skilled and motivated team members who have decision-making power, take ownership, communicate regularly with other team members, and share ideas that deliver quality products.</a:t>
            </a:r>
            <a:endParaRPr sz="1200">
              <a:solidFill>
                <a:srgbClr val="333333"/>
              </a:solidFill>
              <a:latin typeface="Roboto"/>
              <a:ea typeface="Roboto"/>
              <a:cs typeface="Roboto"/>
              <a:sym typeface="Roboto"/>
            </a:endParaRPr>
          </a:p>
          <a:p>
            <a:pPr indent="-304800" lvl="0" marL="457200" rtl="0" algn="l">
              <a:lnSpc>
                <a:spcPct val="160000"/>
              </a:lnSpc>
              <a:spcBef>
                <a:spcPts val="0"/>
              </a:spcBef>
              <a:spcAft>
                <a:spcPts val="0"/>
              </a:spcAft>
              <a:buClr>
                <a:srgbClr val="333333"/>
              </a:buClr>
              <a:buSzPts val="1200"/>
              <a:buFont typeface="Roboto"/>
              <a:buAutoNum type="arabicPeriod"/>
            </a:pPr>
            <a:r>
              <a:rPr lang="en" sz="1200">
                <a:solidFill>
                  <a:srgbClr val="333333"/>
                </a:solidFill>
                <a:latin typeface="Roboto"/>
                <a:ea typeface="Roboto"/>
                <a:cs typeface="Roboto"/>
                <a:sym typeface="Roboto"/>
              </a:rPr>
              <a:t>Regular reflections on how to become more effective - Self-improvement, process improvement, advancing skills, and techniques help team members work more efficiently.</a:t>
            </a:r>
            <a:endParaRPr sz="1200">
              <a:solidFill>
                <a:srgbClr val="333333"/>
              </a:solidFill>
              <a:latin typeface="Roboto"/>
              <a:ea typeface="Roboto"/>
              <a:cs typeface="Roboto"/>
              <a:sym typeface="Roboto"/>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1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54" name="Shape 54"/>
        <p:cNvGrpSpPr/>
        <p:nvPr/>
      </p:nvGrpSpPr>
      <p:grpSpPr>
        <a:xfrm>
          <a:off x="0" y="0"/>
          <a:ext cx="0" cy="0"/>
          <a:chOff x="0" y="0"/>
          <a:chExt cx="0" cy="0"/>
        </a:xfrm>
      </p:grpSpPr>
      <p:sp>
        <p:nvSpPr>
          <p:cNvPr id="55" name="Google Shape;55;p14"/>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 name="Google Shape;56;p14"/>
          <p:cNvGrpSpPr/>
          <p:nvPr/>
        </p:nvGrpSpPr>
        <p:grpSpPr>
          <a:xfrm>
            <a:off x="830392" y="1191256"/>
            <a:ext cx="745763" cy="45826"/>
            <a:chOff x="4580561" y="2589004"/>
            <a:chExt cx="1064464" cy="25200"/>
          </a:xfrm>
        </p:grpSpPr>
        <p:sp>
          <p:nvSpPr>
            <p:cNvPr id="57" name="Google Shape;57;p1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1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14"/>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4200"/>
              <a:buNone/>
              <a:defRPr sz="4200">
                <a:solidFill>
                  <a:schemeClr val="dk2"/>
                </a:solidFill>
              </a:defRPr>
            </a:lvl1pPr>
            <a:lvl2pPr lvl="1" rtl="0">
              <a:spcBef>
                <a:spcPts val="0"/>
              </a:spcBef>
              <a:spcAft>
                <a:spcPts val="0"/>
              </a:spcAft>
              <a:buClr>
                <a:schemeClr val="dk2"/>
              </a:buClr>
              <a:buSzPts val="4200"/>
              <a:buNone/>
              <a:defRPr sz="4200">
                <a:solidFill>
                  <a:schemeClr val="dk2"/>
                </a:solidFill>
              </a:defRPr>
            </a:lvl2pPr>
            <a:lvl3pPr lvl="2" rtl="0">
              <a:spcBef>
                <a:spcPts val="0"/>
              </a:spcBef>
              <a:spcAft>
                <a:spcPts val="0"/>
              </a:spcAft>
              <a:buClr>
                <a:schemeClr val="dk2"/>
              </a:buClr>
              <a:buSzPts val="4200"/>
              <a:buNone/>
              <a:defRPr sz="4200">
                <a:solidFill>
                  <a:schemeClr val="dk2"/>
                </a:solidFill>
              </a:defRPr>
            </a:lvl3pPr>
            <a:lvl4pPr lvl="3" rtl="0">
              <a:spcBef>
                <a:spcPts val="0"/>
              </a:spcBef>
              <a:spcAft>
                <a:spcPts val="0"/>
              </a:spcAft>
              <a:buClr>
                <a:schemeClr val="dk2"/>
              </a:buClr>
              <a:buSzPts val="4200"/>
              <a:buNone/>
              <a:defRPr sz="4200">
                <a:solidFill>
                  <a:schemeClr val="dk2"/>
                </a:solidFill>
              </a:defRPr>
            </a:lvl4pPr>
            <a:lvl5pPr lvl="4" rtl="0">
              <a:spcBef>
                <a:spcPts val="0"/>
              </a:spcBef>
              <a:spcAft>
                <a:spcPts val="0"/>
              </a:spcAft>
              <a:buClr>
                <a:schemeClr val="dk2"/>
              </a:buClr>
              <a:buSzPts val="4200"/>
              <a:buNone/>
              <a:defRPr sz="4200">
                <a:solidFill>
                  <a:schemeClr val="dk2"/>
                </a:solidFill>
              </a:defRPr>
            </a:lvl5pPr>
            <a:lvl6pPr lvl="5" rtl="0">
              <a:spcBef>
                <a:spcPts val="0"/>
              </a:spcBef>
              <a:spcAft>
                <a:spcPts val="0"/>
              </a:spcAft>
              <a:buClr>
                <a:schemeClr val="dk2"/>
              </a:buClr>
              <a:buSzPts val="4200"/>
              <a:buNone/>
              <a:defRPr sz="4200">
                <a:solidFill>
                  <a:schemeClr val="dk2"/>
                </a:solidFill>
              </a:defRPr>
            </a:lvl6pPr>
            <a:lvl7pPr lvl="6" rtl="0">
              <a:spcBef>
                <a:spcPts val="0"/>
              </a:spcBef>
              <a:spcAft>
                <a:spcPts val="0"/>
              </a:spcAft>
              <a:buClr>
                <a:schemeClr val="dk2"/>
              </a:buClr>
              <a:buSzPts val="4200"/>
              <a:buNone/>
              <a:defRPr sz="4200">
                <a:solidFill>
                  <a:schemeClr val="dk2"/>
                </a:solidFill>
              </a:defRPr>
            </a:lvl7pPr>
            <a:lvl8pPr lvl="7" rtl="0">
              <a:spcBef>
                <a:spcPts val="0"/>
              </a:spcBef>
              <a:spcAft>
                <a:spcPts val="0"/>
              </a:spcAft>
              <a:buClr>
                <a:schemeClr val="dk2"/>
              </a:buClr>
              <a:buSzPts val="4200"/>
              <a:buNone/>
              <a:defRPr sz="4200">
                <a:solidFill>
                  <a:schemeClr val="dk2"/>
                </a:solidFill>
              </a:defRPr>
            </a:lvl8pPr>
            <a:lvl9pPr lvl="8" rtl="0">
              <a:spcBef>
                <a:spcPts val="0"/>
              </a:spcBef>
              <a:spcAft>
                <a:spcPts val="0"/>
              </a:spcAft>
              <a:buClr>
                <a:schemeClr val="dk2"/>
              </a:buClr>
              <a:buSzPts val="4200"/>
              <a:buNone/>
              <a:defRPr sz="4200">
                <a:solidFill>
                  <a:schemeClr val="dk2"/>
                </a:solidFill>
              </a:defRPr>
            </a:lvl9pPr>
          </a:lstStyle>
          <a:p/>
        </p:txBody>
      </p:sp>
      <p:sp>
        <p:nvSpPr>
          <p:cNvPr id="60" name="Google Shape;60;p14"/>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61" name="Google Shape;61;p1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62" name="Shape 62"/>
        <p:cNvGrpSpPr/>
        <p:nvPr/>
      </p:nvGrpSpPr>
      <p:grpSpPr>
        <a:xfrm>
          <a:off x="0" y="0"/>
          <a:ext cx="0" cy="0"/>
          <a:chOff x="0" y="0"/>
          <a:chExt cx="0" cy="0"/>
        </a:xfrm>
      </p:grpSpPr>
      <p:grpSp>
        <p:nvGrpSpPr>
          <p:cNvPr id="63" name="Google Shape;63;p15"/>
          <p:cNvGrpSpPr/>
          <p:nvPr/>
        </p:nvGrpSpPr>
        <p:grpSpPr>
          <a:xfrm>
            <a:off x="830392" y="1191256"/>
            <a:ext cx="745763" cy="45826"/>
            <a:chOff x="4580561" y="2589004"/>
            <a:chExt cx="1064464" cy="25200"/>
          </a:xfrm>
        </p:grpSpPr>
        <p:sp>
          <p:nvSpPr>
            <p:cNvPr id="64" name="Google Shape;64;p15"/>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15"/>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15"/>
          <p:cNvSpPr txBox="1"/>
          <p:nvPr>
            <p:ph type="title"/>
          </p:nvPr>
        </p:nvSpPr>
        <p:spPr>
          <a:xfrm>
            <a:off x="729450" y="408050"/>
            <a:ext cx="76884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67" name="Google Shape;67;p1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crum training template" type="tx">
  <p:cSld name="TITLE_AND_BODY">
    <p:spTree>
      <p:nvGrpSpPr>
        <p:cNvPr id="68" name="Shape 68"/>
        <p:cNvGrpSpPr/>
        <p:nvPr/>
      </p:nvGrpSpPr>
      <p:grpSpPr>
        <a:xfrm>
          <a:off x="0" y="0"/>
          <a:ext cx="0" cy="0"/>
          <a:chOff x="0" y="0"/>
          <a:chExt cx="0" cy="0"/>
        </a:xfrm>
      </p:grpSpPr>
      <p:sp>
        <p:nvSpPr>
          <p:cNvPr id="69" name="Google Shape;69;p1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16"/>
          <p:cNvSpPr txBox="1"/>
          <p:nvPr>
            <p:ph type="title"/>
          </p:nvPr>
        </p:nvSpPr>
        <p:spPr>
          <a:xfrm>
            <a:off x="144900" y="-23700"/>
            <a:ext cx="7688700" cy="5352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2"/>
              </a:buClr>
              <a:buSzPts val="1800"/>
              <a:buNone/>
              <a:defRPr sz="1800">
                <a:solidFill>
                  <a:schemeClr val="dk2"/>
                </a:solidFill>
              </a:defRPr>
            </a:lvl1pPr>
            <a:lvl2pPr lvl="1" rtl="0">
              <a:spcBef>
                <a:spcPts val="0"/>
              </a:spcBef>
              <a:spcAft>
                <a:spcPts val="0"/>
              </a:spcAft>
              <a:buClr>
                <a:schemeClr val="dk2"/>
              </a:buClr>
              <a:buSzPts val="1800"/>
              <a:buNone/>
              <a:defRPr sz="1800">
                <a:solidFill>
                  <a:schemeClr val="dk2"/>
                </a:solidFill>
              </a:defRPr>
            </a:lvl2pPr>
            <a:lvl3pPr lvl="2" rtl="0">
              <a:spcBef>
                <a:spcPts val="0"/>
              </a:spcBef>
              <a:spcAft>
                <a:spcPts val="0"/>
              </a:spcAft>
              <a:buClr>
                <a:schemeClr val="dk2"/>
              </a:buClr>
              <a:buSzPts val="1800"/>
              <a:buNone/>
              <a:defRPr sz="1800">
                <a:solidFill>
                  <a:schemeClr val="dk2"/>
                </a:solidFill>
              </a:defRPr>
            </a:lvl3pPr>
            <a:lvl4pPr lvl="3" rtl="0">
              <a:spcBef>
                <a:spcPts val="0"/>
              </a:spcBef>
              <a:spcAft>
                <a:spcPts val="0"/>
              </a:spcAft>
              <a:buClr>
                <a:schemeClr val="dk2"/>
              </a:buClr>
              <a:buSzPts val="1800"/>
              <a:buNone/>
              <a:defRPr sz="1800">
                <a:solidFill>
                  <a:schemeClr val="dk2"/>
                </a:solidFill>
              </a:defRPr>
            </a:lvl4pPr>
            <a:lvl5pPr lvl="4" rtl="0">
              <a:spcBef>
                <a:spcPts val="0"/>
              </a:spcBef>
              <a:spcAft>
                <a:spcPts val="0"/>
              </a:spcAft>
              <a:buClr>
                <a:schemeClr val="dk2"/>
              </a:buClr>
              <a:buSzPts val="1800"/>
              <a:buNone/>
              <a:defRPr sz="1800">
                <a:solidFill>
                  <a:schemeClr val="dk2"/>
                </a:solidFill>
              </a:defRPr>
            </a:lvl5pPr>
            <a:lvl6pPr lvl="5" rtl="0">
              <a:spcBef>
                <a:spcPts val="0"/>
              </a:spcBef>
              <a:spcAft>
                <a:spcPts val="0"/>
              </a:spcAft>
              <a:buClr>
                <a:schemeClr val="dk2"/>
              </a:buClr>
              <a:buSzPts val="1800"/>
              <a:buNone/>
              <a:defRPr sz="1800">
                <a:solidFill>
                  <a:schemeClr val="dk2"/>
                </a:solidFill>
              </a:defRPr>
            </a:lvl6pPr>
            <a:lvl7pPr lvl="6" rtl="0">
              <a:spcBef>
                <a:spcPts val="0"/>
              </a:spcBef>
              <a:spcAft>
                <a:spcPts val="0"/>
              </a:spcAft>
              <a:buClr>
                <a:schemeClr val="dk2"/>
              </a:buClr>
              <a:buSzPts val="1800"/>
              <a:buNone/>
              <a:defRPr sz="1800">
                <a:solidFill>
                  <a:schemeClr val="dk2"/>
                </a:solidFill>
              </a:defRPr>
            </a:lvl7pPr>
            <a:lvl8pPr lvl="7" rtl="0">
              <a:spcBef>
                <a:spcPts val="0"/>
              </a:spcBef>
              <a:spcAft>
                <a:spcPts val="0"/>
              </a:spcAft>
              <a:buClr>
                <a:schemeClr val="dk2"/>
              </a:buClr>
              <a:buSzPts val="1800"/>
              <a:buNone/>
              <a:defRPr sz="1800">
                <a:solidFill>
                  <a:schemeClr val="dk2"/>
                </a:solidFill>
              </a:defRPr>
            </a:lvl8pPr>
            <a:lvl9pPr lvl="8" rtl="0">
              <a:spcBef>
                <a:spcPts val="0"/>
              </a:spcBef>
              <a:spcAft>
                <a:spcPts val="0"/>
              </a:spcAft>
              <a:buClr>
                <a:schemeClr val="dk2"/>
              </a:buClr>
              <a:buSzPts val="1800"/>
              <a:buNone/>
              <a:defRPr sz="1800">
                <a:solidFill>
                  <a:schemeClr val="dk2"/>
                </a:solidFill>
              </a:defRPr>
            </a:lvl9pPr>
          </a:lstStyle>
          <a:p/>
        </p:txBody>
      </p:sp>
      <p:sp>
        <p:nvSpPr>
          <p:cNvPr id="71" name="Google Shape;71;p1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72" name="Google Shape;72;p1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3" name="Shape 73"/>
        <p:cNvGrpSpPr/>
        <p:nvPr/>
      </p:nvGrpSpPr>
      <p:grpSpPr>
        <a:xfrm>
          <a:off x="0" y="0"/>
          <a:ext cx="0" cy="0"/>
          <a:chOff x="0" y="0"/>
          <a:chExt cx="0" cy="0"/>
        </a:xfrm>
      </p:grpSpPr>
      <p:sp>
        <p:nvSpPr>
          <p:cNvPr id="74" name="Google Shape;74;p1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7"/>
          <p:cNvSpPr txBox="1"/>
          <p:nvPr>
            <p:ph type="title"/>
          </p:nvPr>
        </p:nvSpPr>
        <p:spPr>
          <a:xfrm>
            <a:off x="156575" y="-23700"/>
            <a:ext cx="7531800" cy="5352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2"/>
              </a:buClr>
              <a:buSzPts val="1800"/>
              <a:buNone/>
              <a:defRPr sz="1800">
                <a:solidFill>
                  <a:schemeClr val="dk2"/>
                </a:solidFill>
              </a:defRPr>
            </a:lvl1pPr>
            <a:lvl2pPr lvl="1" rtl="0">
              <a:spcBef>
                <a:spcPts val="0"/>
              </a:spcBef>
              <a:spcAft>
                <a:spcPts val="0"/>
              </a:spcAft>
              <a:buClr>
                <a:schemeClr val="dk2"/>
              </a:buClr>
              <a:buSzPts val="1800"/>
              <a:buNone/>
              <a:defRPr sz="1800">
                <a:solidFill>
                  <a:schemeClr val="dk2"/>
                </a:solidFill>
              </a:defRPr>
            </a:lvl2pPr>
            <a:lvl3pPr lvl="2" rtl="0">
              <a:spcBef>
                <a:spcPts val="0"/>
              </a:spcBef>
              <a:spcAft>
                <a:spcPts val="0"/>
              </a:spcAft>
              <a:buClr>
                <a:schemeClr val="dk2"/>
              </a:buClr>
              <a:buSzPts val="1800"/>
              <a:buNone/>
              <a:defRPr sz="1800">
                <a:solidFill>
                  <a:schemeClr val="dk2"/>
                </a:solidFill>
              </a:defRPr>
            </a:lvl3pPr>
            <a:lvl4pPr lvl="3" rtl="0">
              <a:spcBef>
                <a:spcPts val="0"/>
              </a:spcBef>
              <a:spcAft>
                <a:spcPts val="0"/>
              </a:spcAft>
              <a:buClr>
                <a:schemeClr val="dk2"/>
              </a:buClr>
              <a:buSzPts val="1800"/>
              <a:buNone/>
              <a:defRPr sz="1800">
                <a:solidFill>
                  <a:schemeClr val="dk2"/>
                </a:solidFill>
              </a:defRPr>
            </a:lvl4pPr>
            <a:lvl5pPr lvl="4" rtl="0">
              <a:spcBef>
                <a:spcPts val="0"/>
              </a:spcBef>
              <a:spcAft>
                <a:spcPts val="0"/>
              </a:spcAft>
              <a:buClr>
                <a:schemeClr val="dk2"/>
              </a:buClr>
              <a:buSzPts val="1800"/>
              <a:buNone/>
              <a:defRPr sz="1800">
                <a:solidFill>
                  <a:schemeClr val="dk2"/>
                </a:solidFill>
              </a:defRPr>
            </a:lvl5pPr>
            <a:lvl6pPr lvl="5" rtl="0">
              <a:spcBef>
                <a:spcPts val="0"/>
              </a:spcBef>
              <a:spcAft>
                <a:spcPts val="0"/>
              </a:spcAft>
              <a:buClr>
                <a:schemeClr val="dk2"/>
              </a:buClr>
              <a:buSzPts val="1800"/>
              <a:buNone/>
              <a:defRPr sz="1800">
                <a:solidFill>
                  <a:schemeClr val="dk2"/>
                </a:solidFill>
              </a:defRPr>
            </a:lvl6pPr>
            <a:lvl7pPr lvl="6" rtl="0">
              <a:spcBef>
                <a:spcPts val="0"/>
              </a:spcBef>
              <a:spcAft>
                <a:spcPts val="0"/>
              </a:spcAft>
              <a:buClr>
                <a:schemeClr val="dk2"/>
              </a:buClr>
              <a:buSzPts val="1800"/>
              <a:buNone/>
              <a:defRPr sz="1800">
                <a:solidFill>
                  <a:schemeClr val="dk2"/>
                </a:solidFill>
              </a:defRPr>
            </a:lvl7pPr>
            <a:lvl8pPr lvl="7" rtl="0">
              <a:spcBef>
                <a:spcPts val="0"/>
              </a:spcBef>
              <a:spcAft>
                <a:spcPts val="0"/>
              </a:spcAft>
              <a:buClr>
                <a:schemeClr val="dk2"/>
              </a:buClr>
              <a:buSzPts val="1800"/>
              <a:buNone/>
              <a:defRPr sz="1800">
                <a:solidFill>
                  <a:schemeClr val="dk2"/>
                </a:solidFill>
              </a:defRPr>
            </a:lvl8pPr>
            <a:lvl9pPr lvl="8" rtl="0">
              <a:spcBef>
                <a:spcPts val="0"/>
              </a:spcBef>
              <a:spcAft>
                <a:spcPts val="0"/>
              </a:spcAft>
              <a:buClr>
                <a:schemeClr val="dk2"/>
              </a:buClr>
              <a:buSzPts val="1800"/>
              <a:buNone/>
              <a:defRPr sz="1800">
                <a:solidFill>
                  <a:schemeClr val="dk2"/>
                </a:solidFill>
              </a:defRPr>
            </a:lvl9pPr>
          </a:lstStyle>
          <a:p/>
        </p:txBody>
      </p:sp>
      <p:sp>
        <p:nvSpPr>
          <p:cNvPr id="76" name="Google Shape;76;p17"/>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77" name="Google Shape;77;p17"/>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78" name="Google Shape;78;p1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9" name="Shape 79"/>
        <p:cNvGrpSpPr/>
        <p:nvPr/>
      </p:nvGrpSpPr>
      <p:grpSpPr>
        <a:xfrm>
          <a:off x="0" y="0"/>
          <a:ext cx="0" cy="0"/>
          <a:chOff x="0" y="0"/>
          <a:chExt cx="0" cy="0"/>
        </a:xfrm>
      </p:grpSpPr>
      <p:sp>
        <p:nvSpPr>
          <p:cNvPr id="80" name="Google Shape;80;p18"/>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18"/>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82" name="Google Shape;82;p1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83" name="Shape 83"/>
        <p:cNvGrpSpPr/>
        <p:nvPr/>
      </p:nvGrpSpPr>
      <p:grpSpPr>
        <a:xfrm>
          <a:off x="0" y="0"/>
          <a:ext cx="0" cy="0"/>
          <a:chOff x="0" y="0"/>
          <a:chExt cx="0" cy="0"/>
        </a:xfrm>
      </p:grpSpPr>
      <p:sp>
        <p:nvSpPr>
          <p:cNvPr id="84" name="Google Shape;84;p19"/>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9"/>
          <p:cNvSpPr txBox="1"/>
          <p:nvPr>
            <p:ph type="title"/>
          </p:nvPr>
        </p:nvSpPr>
        <p:spPr>
          <a:xfrm>
            <a:off x="197625" y="0"/>
            <a:ext cx="5470500" cy="4878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1800"/>
              <a:buNone/>
              <a:defRPr sz="1800">
                <a:solidFill>
                  <a:schemeClr val="dk2"/>
                </a:solidFill>
              </a:defRPr>
            </a:lvl1pPr>
            <a:lvl2pPr lvl="1" rtl="0">
              <a:spcBef>
                <a:spcPts val="0"/>
              </a:spcBef>
              <a:spcAft>
                <a:spcPts val="0"/>
              </a:spcAft>
              <a:buClr>
                <a:schemeClr val="dk2"/>
              </a:buClr>
              <a:buSzPts val="1800"/>
              <a:buNone/>
              <a:defRPr sz="1800">
                <a:solidFill>
                  <a:schemeClr val="dk2"/>
                </a:solidFill>
              </a:defRPr>
            </a:lvl2pPr>
            <a:lvl3pPr lvl="2" rtl="0">
              <a:spcBef>
                <a:spcPts val="0"/>
              </a:spcBef>
              <a:spcAft>
                <a:spcPts val="0"/>
              </a:spcAft>
              <a:buClr>
                <a:schemeClr val="dk2"/>
              </a:buClr>
              <a:buSzPts val="1800"/>
              <a:buNone/>
              <a:defRPr sz="1800">
                <a:solidFill>
                  <a:schemeClr val="dk2"/>
                </a:solidFill>
              </a:defRPr>
            </a:lvl3pPr>
            <a:lvl4pPr lvl="3" rtl="0">
              <a:spcBef>
                <a:spcPts val="0"/>
              </a:spcBef>
              <a:spcAft>
                <a:spcPts val="0"/>
              </a:spcAft>
              <a:buClr>
                <a:schemeClr val="dk2"/>
              </a:buClr>
              <a:buSzPts val="1800"/>
              <a:buNone/>
              <a:defRPr sz="1800">
                <a:solidFill>
                  <a:schemeClr val="dk2"/>
                </a:solidFill>
              </a:defRPr>
            </a:lvl4pPr>
            <a:lvl5pPr lvl="4" rtl="0">
              <a:spcBef>
                <a:spcPts val="0"/>
              </a:spcBef>
              <a:spcAft>
                <a:spcPts val="0"/>
              </a:spcAft>
              <a:buClr>
                <a:schemeClr val="dk2"/>
              </a:buClr>
              <a:buSzPts val="1800"/>
              <a:buNone/>
              <a:defRPr sz="1800">
                <a:solidFill>
                  <a:schemeClr val="dk2"/>
                </a:solidFill>
              </a:defRPr>
            </a:lvl5pPr>
            <a:lvl6pPr lvl="5" rtl="0">
              <a:spcBef>
                <a:spcPts val="0"/>
              </a:spcBef>
              <a:spcAft>
                <a:spcPts val="0"/>
              </a:spcAft>
              <a:buClr>
                <a:schemeClr val="dk2"/>
              </a:buClr>
              <a:buSzPts val="1800"/>
              <a:buNone/>
              <a:defRPr sz="1800">
                <a:solidFill>
                  <a:schemeClr val="dk2"/>
                </a:solidFill>
              </a:defRPr>
            </a:lvl6pPr>
            <a:lvl7pPr lvl="6" rtl="0">
              <a:spcBef>
                <a:spcPts val="0"/>
              </a:spcBef>
              <a:spcAft>
                <a:spcPts val="0"/>
              </a:spcAft>
              <a:buClr>
                <a:schemeClr val="dk2"/>
              </a:buClr>
              <a:buSzPts val="1800"/>
              <a:buNone/>
              <a:defRPr sz="1800">
                <a:solidFill>
                  <a:schemeClr val="dk2"/>
                </a:solidFill>
              </a:defRPr>
            </a:lvl7pPr>
            <a:lvl8pPr lvl="7" rtl="0">
              <a:spcBef>
                <a:spcPts val="0"/>
              </a:spcBef>
              <a:spcAft>
                <a:spcPts val="0"/>
              </a:spcAft>
              <a:buClr>
                <a:schemeClr val="dk2"/>
              </a:buClr>
              <a:buSzPts val="1800"/>
              <a:buNone/>
              <a:defRPr sz="1800">
                <a:solidFill>
                  <a:schemeClr val="dk2"/>
                </a:solidFill>
              </a:defRPr>
            </a:lvl8pPr>
            <a:lvl9pPr lvl="8" rtl="0">
              <a:spcBef>
                <a:spcPts val="0"/>
              </a:spcBef>
              <a:spcAft>
                <a:spcPts val="0"/>
              </a:spcAft>
              <a:buClr>
                <a:schemeClr val="dk2"/>
              </a:buClr>
              <a:buSzPts val="1800"/>
              <a:buNone/>
              <a:defRPr sz="1800">
                <a:solidFill>
                  <a:schemeClr val="dk2"/>
                </a:solidFill>
              </a:defRPr>
            </a:lvl9pPr>
          </a:lstStyle>
          <a:p/>
        </p:txBody>
      </p:sp>
      <p:sp>
        <p:nvSpPr>
          <p:cNvPr id="86" name="Google Shape;86;p19"/>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87" name="Google Shape;87;p1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88" name="Shape 88"/>
        <p:cNvGrpSpPr/>
        <p:nvPr/>
      </p:nvGrpSpPr>
      <p:grpSpPr>
        <a:xfrm>
          <a:off x="0" y="0"/>
          <a:ext cx="0" cy="0"/>
          <a:chOff x="0" y="0"/>
          <a:chExt cx="0" cy="0"/>
        </a:xfrm>
      </p:grpSpPr>
      <p:grpSp>
        <p:nvGrpSpPr>
          <p:cNvPr id="89" name="Google Shape;89;p20"/>
          <p:cNvGrpSpPr/>
          <p:nvPr/>
        </p:nvGrpSpPr>
        <p:grpSpPr>
          <a:xfrm>
            <a:off x="830392" y="4169130"/>
            <a:ext cx="745763" cy="45826"/>
            <a:chOff x="4580561" y="2589004"/>
            <a:chExt cx="1064464" cy="25200"/>
          </a:xfrm>
        </p:grpSpPr>
        <p:sp>
          <p:nvSpPr>
            <p:cNvPr id="90" name="Google Shape;90;p20"/>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20"/>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2" name="Google Shape;92;p20"/>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93" name="Google Shape;93;p2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4" name="Shape 94"/>
        <p:cNvGrpSpPr/>
        <p:nvPr/>
      </p:nvGrpSpPr>
      <p:grpSpPr>
        <a:xfrm>
          <a:off x="0" y="0"/>
          <a:ext cx="0" cy="0"/>
          <a:chOff x="0" y="0"/>
          <a:chExt cx="0" cy="0"/>
        </a:xfrm>
      </p:grpSpPr>
      <p:sp>
        <p:nvSpPr>
          <p:cNvPr id="95" name="Google Shape;95;p21"/>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21"/>
          <p:cNvSpPr txBox="1"/>
          <p:nvPr>
            <p:ph type="title"/>
          </p:nvPr>
        </p:nvSpPr>
        <p:spPr>
          <a:xfrm>
            <a:off x="145450" y="0"/>
            <a:ext cx="3300900" cy="8109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1800"/>
              <a:buNone/>
              <a:defRPr sz="1800">
                <a:solidFill>
                  <a:schemeClr val="dk2"/>
                </a:solidFill>
              </a:defRPr>
            </a:lvl1pPr>
            <a:lvl2pPr lvl="1" rtl="0">
              <a:spcBef>
                <a:spcPts val="0"/>
              </a:spcBef>
              <a:spcAft>
                <a:spcPts val="0"/>
              </a:spcAft>
              <a:buClr>
                <a:schemeClr val="dk2"/>
              </a:buClr>
              <a:buSzPts val="1800"/>
              <a:buNone/>
              <a:defRPr sz="1800">
                <a:solidFill>
                  <a:schemeClr val="dk2"/>
                </a:solidFill>
              </a:defRPr>
            </a:lvl2pPr>
            <a:lvl3pPr lvl="2" rtl="0">
              <a:spcBef>
                <a:spcPts val="0"/>
              </a:spcBef>
              <a:spcAft>
                <a:spcPts val="0"/>
              </a:spcAft>
              <a:buClr>
                <a:schemeClr val="dk2"/>
              </a:buClr>
              <a:buSzPts val="1800"/>
              <a:buNone/>
              <a:defRPr sz="1800">
                <a:solidFill>
                  <a:schemeClr val="dk2"/>
                </a:solidFill>
              </a:defRPr>
            </a:lvl3pPr>
            <a:lvl4pPr lvl="3" rtl="0">
              <a:spcBef>
                <a:spcPts val="0"/>
              </a:spcBef>
              <a:spcAft>
                <a:spcPts val="0"/>
              </a:spcAft>
              <a:buClr>
                <a:schemeClr val="dk2"/>
              </a:buClr>
              <a:buSzPts val="1800"/>
              <a:buNone/>
              <a:defRPr sz="1800">
                <a:solidFill>
                  <a:schemeClr val="dk2"/>
                </a:solidFill>
              </a:defRPr>
            </a:lvl4pPr>
            <a:lvl5pPr lvl="4" rtl="0">
              <a:spcBef>
                <a:spcPts val="0"/>
              </a:spcBef>
              <a:spcAft>
                <a:spcPts val="0"/>
              </a:spcAft>
              <a:buClr>
                <a:schemeClr val="dk2"/>
              </a:buClr>
              <a:buSzPts val="1800"/>
              <a:buNone/>
              <a:defRPr sz="1800">
                <a:solidFill>
                  <a:schemeClr val="dk2"/>
                </a:solidFill>
              </a:defRPr>
            </a:lvl5pPr>
            <a:lvl6pPr lvl="5" rtl="0">
              <a:spcBef>
                <a:spcPts val="0"/>
              </a:spcBef>
              <a:spcAft>
                <a:spcPts val="0"/>
              </a:spcAft>
              <a:buClr>
                <a:schemeClr val="dk2"/>
              </a:buClr>
              <a:buSzPts val="1800"/>
              <a:buNone/>
              <a:defRPr sz="1800">
                <a:solidFill>
                  <a:schemeClr val="dk2"/>
                </a:solidFill>
              </a:defRPr>
            </a:lvl6pPr>
            <a:lvl7pPr lvl="6" rtl="0">
              <a:spcBef>
                <a:spcPts val="0"/>
              </a:spcBef>
              <a:spcAft>
                <a:spcPts val="0"/>
              </a:spcAft>
              <a:buClr>
                <a:schemeClr val="dk2"/>
              </a:buClr>
              <a:buSzPts val="1800"/>
              <a:buNone/>
              <a:defRPr sz="1800">
                <a:solidFill>
                  <a:schemeClr val="dk2"/>
                </a:solidFill>
              </a:defRPr>
            </a:lvl7pPr>
            <a:lvl8pPr lvl="7" rtl="0">
              <a:spcBef>
                <a:spcPts val="0"/>
              </a:spcBef>
              <a:spcAft>
                <a:spcPts val="0"/>
              </a:spcAft>
              <a:buClr>
                <a:schemeClr val="dk2"/>
              </a:buClr>
              <a:buSzPts val="1800"/>
              <a:buNone/>
              <a:defRPr sz="1800">
                <a:solidFill>
                  <a:schemeClr val="dk2"/>
                </a:solidFill>
              </a:defRPr>
            </a:lvl8pPr>
            <a:lvl9pPr lvl="8" rtl="0">
              <a:spcBef>
                <a:spcPts val="0"/>
              </a:spcBef>
              <a:spcAft>
                <a:spcPts val="0"/>
              </a:spcAft>
              <a:buClr>
                <a:schemeClr val="dk2"/>
              </a:buClr>
              <a:buSzPts val="1800"/>
              <a:buNone/>
              <a:defRPr sz="1800">
                <a:solidFill>
                  <a:schemeClr val="dk2"/>
                </a:solidFill>
              </a:defRPr>
            </a:lvl9pPr>
          </a:lstStyle>
          <a:p/>
        </p:txBody>
      </p:sp>
      <p:sp>
        <p:nvSpPr>
          <p:cNvPr id="97" name="Google Shape;97;p21"/>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98" name="Google Shape;98;p21"/>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99" name="Google Shape;99;p2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00" name="Shape 100"/>
        <p:cNvGrpSpPr/>
        <p:nvPr/>
      </p:nvGrpSpPr>
      <p:grpSpPr>
        <a:xfrm>
          <a:off x="0" y="0"/>
          <a:ext cx="0" cy="0"/>
          <a:chOff x="0" y="0"/>
          <a:chExt cx="0" cy="0"/>
        </a:xfrm>
      </p:grpSpPr>
      <p:sp>
        <p:nvSpPr>
          <p:cNvPr id="101" name="Google Shape;101;p22"/>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300"/>
              <a:buNone/>
              <a:defRPr/>
            </a:lvl1pPr>
          </a:lstStyle>
          <a:p/>
        </p:txBody>
      </p:sp>
      <p:sp>
        <p:nvSpPr>
          <p:cNvPr id="102" name="Google Shape;102;p2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103" name="Shape 103"/>
        <p:cNvGrpSpPr/>
        <p:nvPr/>
      </p:nvGrpSpPr>
      <p:grpSpPr>
        <a:xfrm>
          <a:off x="0" y="0"/>
          <a:ext cx="0" cy="0"/>
          <a:chOff x="0" y="0"/>
          <a:chExt cx="0" cy="0"/>
        </a:xfrm>
      </p:grpSpPr>
      <p:grpSp>
        <p:nvGrpSpPr>
          <p:cNvPr id="104" name="Google Shape;104;p23"/>
          <p:cNvGrpSpPr/>
          <p:nvPr/>
        </p:nvGrpSpPr>
        <p:grpSpPr>
          <a:xfrm>
            <a:off x="830392" y="4169130"/>
            <a:ext cx="745763" cy="45826"/>
            <a:chOff x="4580561" y="2589004"/>
            <a:chExt cx="1064464" cy="25200"/>
          </a:xfrm>
        </p:grpSpPr>
        <p:sp>
          <p:nvSpPr>
            <p:cNvPr id="105" name="Google Shape;105;p2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2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7" name="Google Shape;107;p23"/>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8000"/>
              <a:buNone/>
              <a:defRPr sz="8000">
                <a:solidFill>
                  <a:schemeClr val="lt1"/>
                </a:solidFill>
              </a:defRPr>
            </a:lvl1pPr>
            <a:lvl2pPr lvl="1" rtl="0">
              <a:spcBef>
                <a:spcPts val="0"/>
              </a:spcBef>
              <a:spcAft>
                <a:spcPts val="0"/>
              </a:spcAft>
              <a:buClr>
                <a:schemeClr val="lt1"/>
              </a:buClr>
              <a:buSzPts val="8000"/>
              <a:buNone/>
              <a:defRPr sz="8000">
                <a:solidFill>
                  <a:schemeClr val="lt1"/>
                </a:solidFill>
              </a:defRPr>
            </a:lvl2pPr>
            <a:lvl3pPr lvl="2" rtl="0">
              <a:spcBef>
                <a:spcPts val="0"/>
              </a:spcBef>
              <a:spcAft>
                <a:spcPts val="0"/>
              </a:spcAft>
              <a:buClr>
                <a:schemeClr val="lt1"/>
              </a:buClr>
              <a:buSzPts val="8000"/>
              <a:buNone/>
              <a:defRPr sz="8000">
                <a:solidFill>
                  <a:schemeClr val="lt1"/>
                </a:solidFill>
              </a:defRPr>
            </a:lvl3pPr>
            <a:lvl4pPr lvl="3" rtl="0">
              <a:spcBef>
                <a:spcPts val="0"/>
              </a:spcBef>
              <a:spcAft>
                <a:spcPts val="0"/>
              </a:spcAft>
              <a:buClr>
                <a:schemeClr val="lt1"/>
              </a:buClr>
              <a:buSzPts val="8000"/>
              <a:buNone/>
              <a:defRPr sz="8000">
                <a:solidFill>
                  <a:schemeClr val="lt1"/>
                </a:solidFill>
              </a:defRPr>
            </a:lvl4pPr>
            <a:lvl5pPr lvl="4" rtl="0">
              <a:spcBef>
                <a:spcPts val="0"/>
              </a:spcBef>
              <a:spcAft>
                <a:spcPts val="0"/>
              </a:spcAft>
              <a:buClr>
                <a:schemeClr val="lt1"/>
              </a:buClr>
              <a:buSzPts val="8000"/>
              <a:buNone/>
              <a:defRPr sz="8000">
                <a:solidFill>
                  <a:schemeClr val="lt1"/>
                </a:solidFill>
              </a:defRPr>
            </a:lvl5pPr>
            <a:lvl6pPr lvl="5" rtl="0">
              <a:spcBef>
                <a:spcPts val="0"/>
              </a:spcBef>
              <a:spcAft>
                <a:spcPts val="0"/>
              </a:spcAft>
              <a:buClr>
                <a:schemeClr val="lt1"/>
              </a:buClr>
              <a:buSzPts val="8000"/>
              <a:buNone/>
              <a:defRPr sz="8000">
                <a:solidFill>
                  <a:schemeClr val="lt1"/>
                </a:solidFill>
              </a:defRPr>
            </a:lvl6pPr>
            <a:lvl7pPr lvl="6" rtl="0">
              <a:spcBef>
                <a:spcPts val="0"/>
              </a:spcBef>
              <a:spcAft>
                <a:spcPts val="0"/>
              </a:spcAft>
              <a:buClr>
                <a:schemeClr val="lt1"/>
              </a:buClr>
              <a:buSzPts val="8000"/>
              <a:buNone/>
              <a:defRPr sz="8000">
                <a:solidFill>
                  <a:schemeClr val="lt1"/>
                </a:solidFill>
              </a:defRPr>
            </a:lvl7pPr>
            <a:lvl8pPr lvl="7" rtl="0">
              <a:spcBef>
                <a:spcPts val="0"/>
              </a:spcBef>
              <a:spcAft>
                <a:spcPts val="0"/>
              </a:spcAft>
              <a:buClr>
                <a:schemeClr val="lt1"/>
              </a:buClr>
              <a:buSzPts val="8000"/>
              <a:buNone/>
              <a:defRPr sz="8000">
                <a:solidFill>
                  <a:schemeClr val="lt1"/>
                </a:solidFill>
              </a:defRPr>
            </a:lvl8pPr>
            <a:lvl9pPr lvl="8" rtl="0">
              <a:spcBef>
                <a:spcPts val="0"/>
              </a:spcBef>
              <a:spcAft>
                <a:spcPts val="0"/>
              </a:spcAft>
              <a:buClr>
                <a:schemeClr val="lt1"/>
              </a:buClr>
              <a:buSzPts val="8000"/>
              <a:buNone/>
              <a:defRPr sz="8000">
                <a:solidFill>
                  <a:schemeClr val="lt1"/>
                </a:solidFill>
              </a:defRPr>
            </a:lvl9pPr>
          </a:lstStyle>
          <a:p>
            <a:r>
              <a:t>xx%</a:t>
            </a:r>
          </a:p>
        </p:txBody>
      </p:sp>
      <p:sp>
        <p:nvSpPr>
          <p:cNvPr id="108" name="Google Shape;108;p23"/>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Clr>
                <a:schemeClr val="lt1"/>
              </a:buClr>
              <a:buSzPts val="1300"/>
              <a:buChar char="●"/>
              <a:defRPr>
                <a:solidFill>
                  <a:schemeClr val="lt1"/>
                </a:solidFill>
              </a:defRPr>
            </a:lvl1pPr>
            <a:lvl2pPr indent="-298450" lvl="1" marL="914400" rtl="0">
              <a:spcBef>
                <a:spcPts val="1600"/>
              </a:spcBef>
              <a:spcAft>
                <a:spcPts val="0"/>
              </a:spcAft>
              <a:buClr>
                <a:schemeClr val="lt1"/>
              </a:buClr>
              <a:buSzPts val="1100"/>
              <a:buChar char="○"/>
              <a:defRPr>
                <a:solidFill>
                  <a:schemeClr val="lt1"/>
                </a:solidFill>
              </a:defRPr>
            </a:lvl2pPr>
            <a:lvl3pPr indent="-298450" lvl="2" marL="1371600" rtl="0">
              <a:spcBef>
                <a:spcPts val="1600"/>
              </a:spcBef>
              <a:spcAft>
                <a:spcPts val="0"/>
              </a:spcAft>
              <a:buClr>
                <a:schemeClr val="lt1"/>
              </a:buClr>
              <a:buSzPts val="1100"/>
              <a:buChar char="■"/>
              <a:defRPr>
                <a:solidFill>
                  <a:schemeClr val="lt1"/>
                </a:solidFill>
              </a:defRPr>
            </a:lvl3pPr>
            <a:lvl4pPr indent="-298450" lvl="3" marL="1828800" rtl="0">
              <a:spcBef>
                <a:spcPts val="1600"/>
              </a:spcBef>
              <a:spcAft>
                <a:spcPts val="0"/>
              </a:spcAft>
              <a:buClr>
                <a:schemeClr val="lt1"/>
              </a:buClr>
              <a:buSzPts val="1100"/>
              <a:buChar char="●"/>
              <a:defRPr>
                <a:solidFill>
                  <a:schemeClr val="lt1"/>
                </a:solidFill>
              </a:defRPr>
            </a:lvl4pPr>
            <a:lvl5pPr indent="-298450" lvl="4" marL="2286000" rtl="0">
              <a:spcBef>
                <a:spcPts val="1600"/>
              </a:spcBef>
              <a:spcAft>
                <a:spcPts val="0"/>
              </a:spcAft>
              <a:buClr>
                <a:schemeClr val="lt1"/>
              </a:buClr>
              <a:buSzPts val="1100"/>
              <a:buChar char="○"/>
              <a:defRPr>
                <a:solidFill>
                  <a:schemeClr val="lt1"/>
                </a:solidFill>
              </a:defRPr>
            </a:lvl5pPr>
            <a:lvl6pPr indent="-298450" lvl="5" marL="2743200" rtl="0">
              <a:spcBef>
                <a:spcPts val="1600"/>
              </a:spcBef>
              <a:spcAft>
                <a:spcPts val="0"/>
              </a:spcAft>
              <a:buClr>
                <a:schemeClr val="lt1"/>
              </a:buClr>
              <a:buSzPts val="1100"/>
              <a:buChar char="■"/>
              <a:defRPr>
                <a:solidFill>
                  <a:schemeClr val="lt1"/>
                </a:solidFill>
              </a:defRPr>
            </a:lvl6pPr>
            <a:lvl7pPr indent="-298450" lvl="6" marL="3200400" rtl="0">
              <a:spcBef>
                <a:spcPts val="1600"/>
              </a:spcBef>
              <a:spcAft>
                <a:spcPts val="0"/>
              </a:spcAft>
              <a:buClr>
                <a:schemeClr val="lt1"/>
              </a:buClr>
              <a:buSzPts val="1100"/>
              <a:buChar char="●"/>
              <a:defRPr>
                <a:solidFill>
                  <a:schemeClr val="lt1"/>
                </a:solidFill>
              </a:defRPr>
            </a:lvl7pPr>
            <a:lvl8pPr indent="-298450" lvl="7" marL="3657600" rtl="0">
              <a:spcBef>
                <a:spcPts val="1600"/>
              </a:spcBef>
              <a:spcAft>
                <a:spcPts val="0"/>
              </a:spcAft>
              <a:buClr>
                <a:schemeClr val="lt1"/>
              </a:buClr>
              <a:buSzPts val="1100"/>
              <a:buChar char="○"/>
              <a:defRPr>
                <a:solidFill>
                  <a:schemeClr val="lt1"/>
                </a:solidFill>
              </a:defRPr>
            </a:lvl8pPr>
            <a:lvl9pPr indent="-298450" lvl="8" marL="4114800" rtl="0">
              <a:spcBef>
                <a:spcPts val="1600"/>
              </a:spcBef>
              <a:spcAft>
                <a:spcPts val="1600"/>
              </a:spcAft>
              <a:buClr>
                <a:schemeClr val="lt1"/>
              </a:buClr>
              <a:buSzPts val="1100"/>
              <a:buChar char="■"/>
              <a:defRPr>
                <a:solidFill>
                  <a:schemeClr val="lt1"/>
                </a:solidFill>
              </a:defRPr>
            </a:lvl9pPr>
          </a:lstStyle>
          <a:p/>
        </p:txBody>
      </p:sp>
      <p:sp>
        <p:nvSpPr>
          <p:cNvPr id="109" name="Google Shape;109;p2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0" name="Shape 110"/>
        <p:cNvGrpSpPr/>
        <p:nvPr/>
      </p:nvGrpSpPr>
      <p:grpSpPr>
        <a:xfrm>
          <a:off x="0" y="0"/>
          <a:ext cx="0" cy="0"/>
          <a:chOff x="0" y="0"/>
          <a:chExt cx="0" cy="0"/>
        </a:xfrm>
      </p:grpSpPr>
      <p:sp>
        <p:nvSpPr>
          <p:cNvPr id="111" name="Google Shape;111;p2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spTree>
      <p:nvGrpSpPr>
        <p:cNvPr id="112" name="Shape 112"/>
        <p:cNvGrpSpPr/>
        <p:nvPr/>
      </p:nvGrpSpPr>
      <p:grpSpPr>
        <a:xfrm>
          <a:off x="0" y="0"/>
          <a:ext cx="0" cy="0"/>
          <a:chOff x="0" y="0"/>
          <a:chExt cx="0" cy="0"/>
        </a:xfrm>
      </p:grpSpPr>
      <p:sp>
        <p:nvSpPr>
          <p:cNvPr id="113" name="Google Shape;113;p25"/>
          <p:cNvSpPr txBox="1"/>
          <p:nvPr>
            <p:ph idx="1" type="body"/>
          </p:nvPr>
        </p:nvSpPr>
        <p:spPr>
          <a:xfrm>
            <a:off x="261264" y="227168"/>
            <a:ext cx="2217300" cy="1578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90000"/>
              </a:lnSpc>
              <a:spcBef>
                <a:spcPts val="1000"/>
              </a:spcBef>
              <a:spcAft>
                <a:spcPts val="0"/>
              </a:spcAft>
              <a:buClr>
                <a:schemeClr val="lt1"/>
              </a:buClr>
              <a:buSzPts val="1400"/>
              <a:buFont typeface="Arial"/>
              <a:buNone/>
              <a:defRPr b="1" i="0" sz="800" u="none" cap="none" strike="noStrike">
                <a:solidFill>
                  <a:schemeClr val="lt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14" name="Google Shape;114;p25"/>
          <p:cNvSpPr txBox="1"/>
          <p:nvPr/>
        </p:nvSpPr>
        <p:spPr>
          <a:xfrm>
            <a:off x="7729870" y="4104167"/>
            <a:ext cx="184800" cy="3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15" name="Shape 115"/>
        <p:cNvGrpSpPr/>
        <p:nvPr/>
      </p:nvGrpSpPr>
      <p:grpSpPr>
        <a:xfrm>
          <a:off x="0" y="0"/>
          <a:ext cx="0" cy="0"/>
          <a:chOff x="0" y="0"/>
          <a:chExt cx="0" cy="0"/>
        </a:xfrm>
      </p:grpSpPr>
      <p:sp>
        <p:nvSpPr>
          <p:cNvPr id="116" name="Google Shape;116;p26"/>
          <p:cNvSpPr txBox="1"/>
          <p:nvPr>
            <p:ph type="title"/>
          </p:nvPr>
        </p:nvSpPr>
        <p:spPr>
          <a:xfrm>
            <a:off x="343406" y="273844"/>
            <a:ext cx="8632500" cy="345300"/>
          </a:xfrm>
          <a:prstGeom prst="rect">
            <a:avLst/>
          </a:prstGeom>
          <a:noFill/>
          <a:ln>
            <a:noFill/>
          </a:ln>
        </p:spPr>
        <p:txBody>
          <a:bodyPr anchorCtr="0" anchor="ctr" bIns="68575" lIns="68575" spcFirstLastPara="1" rIns="68575" wrap="square" tIns="68575">
            <a:noAutofit/>
          </a:bodyPr>
          <a:lstStyle>
            <a:lvl1pPr lvl="0" marR="0" rtl="0" algn="l">
              <a:lnSpc>
                <a:spcPct val="90000"/>
              </a:lnSpc>
              <a:spcBef>
                <a:spcPts val="0"/>
              </a:spcBef>
              <a:spcAft>
                <a:spcPts val="0"/>
              </a:spcAft>
              <a:buClr>
                <a:srgbClr val="0A0A3E"/>
              </a:buClr>
              <a:buSzPts val="1500"/>
              <a:buFont typeface="Arial"/>
              <a:buNone/>
              <a:defRPr b="1" i="0" sz="1500" u="none" cap="none" strike="noStrike">
                <a:solidFill>
                  <a:srgbClr val="0A0A3E"/>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117" name="Google Shape;117;p26"/>
          <p:cNvSpPr txBox="1"/>
          <p:nvPr>
            <p:ph idx="1" type="body"/>
          </p:nvPr>
        </p:nvSpPr>
        <p:spPr>
          <a:xfrm>
            <a:off x="342900" y="697706"/>
            <a:ext cx="4237500" cy="4171800"/>
          </a:xfrm>
          <a:prstGeom prst="rect">
            <a:avLst/>
          </a:prstGeom>
          <a:noFill/>
          <a:ln>
            <a:noFill/>
          </a:ln>
        </p:spPr>
        <p:txBody>
          <a:bodyPr anchorCtr="0" anchor="t" bIns="68575" lIns="68575" spcFirstLastPara="1" rIns="68575" wrap="square" tIns="68575">
            <a:noAutofit/>
          </a:bodyPr>
          <a:lstStyle>
            <a:lvl1pPr indent="-317500" lvl="0" marL="457200" marR="0" rtl="0" algn="l">
              <a:lnSpc>
                <a:spcPct val="90000"/>
              </a:lnSpc>
              <a:spcBef>
                <a:spcPts val="800"/>
              </a:spcBef>
              <a:spcAft>
                <a:spcPts val="0"/>
              </a:spcAft>
              <a:buClr>
                <a:srgbClr val="ED1B24"/>
              </a:buClr>
              <a:buSzPts val="1400"/>
              <a:buFont typeface="Arial"/>
              <a:buChar char="•"/>
              <a:defRPr b="0" i="0" sz="1400" u="none" cap="none" strike="noStrike">
                <a:solidFill>
                  <a:schemeClr val="dk1"/>
                </a:solidFill>
                <a:latin typeface="Calibri"/>
                <a:ea typeface="Calibri"/>
                <a:cs typeface="Calibri"/>
                <a:sym typeface="Calibri"/>
              </a:defRPr>
            </a:lvl1pPr>
            <a:lvl2pPr indent="-304800" lvl="1" marL="914400" marR="0" rtl="0" algn="l">
              <a:lnSpc>
                <a:spcPct val="90000"/>
              </a:lnSpc>
              <a:spcBef>
                <a:spcPts val="400"/>
              </a:spcBef>
              <a:spcAft>
                <a:spcPts val="0"/>
              </a:spcAft>
              <a:buClr>
                <a:srgbClr val="ED1B24"/>
              </a:buClr>
              <a:buSzPts val="1200"/>
              <a:buFont typeface="Arial"/>
              <a:buChar char="•"/>
              <a:defRPr b="0" i="0" sz="1200" u="none" cap="none" strike="noStrike">
                <a:solidFill>
                  <a:schemeClr val="dk1"/>
                </a:solidFill>
                <a:latin typeface="Calibri"/>
                <a:ea typeface="Calibri"/>
                <a:cs typeface="Calibri"/>
                <a:sym typeface="Calibri"/>
              </a:defRPr>
            </a:lvl2pPr>
            <a:lvl3pPr indent="-304800" lvl="2" marL="1371600" marR="0" rtl="0" algn="l">
              <a:lnSpc>
                <a:spcPct val="90000"/>
              </a:lnSpc>
              <a:spcBef>
                <a:spcPts val="400"/>
              </a:spcBef>
              <a:spcAft>
                <a:spcPts val="0"/>
              </a:spcAft>
              <a:buClr>
                <a:srgbClr val="ED1B24"/>
              </a:buClr>
              <a:buSzPts val="1200"/>
              <a:buFont typeface="Arial"/>
              <a:buChar char="•"/>
              <a:defRPr b="0" i="0" sz="1200" u="none" cap="none" strike="noStrike">
                <a:solidFill>
                  <a:schemeClr val="dk1"/>
                </a:solidFill>
                <a:latin typeface="Calibri"/>
                <a:ea typeface="Calibri"/>
                <a:cs typeface="Calibri"/>
                <a:sym typeface="Calibri"/>
              </a:defRPr>
            </a:lvl3pPr>
            <a:lvl4pPr indent="-304800" lvl="3" marL="1828800" marR="0" rtl="0" algn="l">
              <a:lnSpc>
                <a:spcPct val="90000"/>
              </a:lnSpc>
              <a:spcBef>
                <a:spcPts val="400"/>
              </a:spcBef>
              <a:spcAft>
                <a:spcPts val="0"/>
              </a:spcAft>
              <a:buClr>
                <a:srgbClr val="ED1B24"/>
              </a:buClr>
              <a:buSzPts val="1200"/>
              <a:buFont typeface="Arial"/>
              <a:buChar char="•"/>
              <a:defRPr b="0" i="0" sz="1200" u="none" cap="none" strike="noStrike">
                <a:solidFill>
                  <a:schemeClr val="dk1"/>
                </a:solidFill>
                <a:latin typeface="Calibri"/>
                <a:ea typeface="Calibri"/>
                <a:cs typeface="Calibri"/>
                <a:sym typeface="Calibri"/>
              </a:defRPr>
            </a:lvl4pPr>
            <a:lvl5pPr indent="-304800" lvl="4" marL="2286000" marR="0" rtl="0" algn="l">
              <a:lnSpc>
                <a:spcPct val="90000"/>
              </a:lnSpc>
              <a:spcBef>
                <a:spcPts val="400"/>
              </a:spcBef>
              <a:spcAft>
                <a:spcPts val="0"/>
              </a:spcAft>
              <a:buClr>
                <a:srgbClr val="ED1B24"/>
              </a:buClr>
              <a:buSzPts val="1200"/>
              <a:buFont typeface="Arial"/>
              <a:buChar char="•"/>
              <a:defRPr b="0" i="0" sz="12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18" name="Google Shape;118;p26"/>
          <p:cNvSpPr txBox="1"/>
          <p:nvPr>
            <p:ph idx="2" type="body"/>
          </p:nvPr>
        </p:nvSpPr>
        <p:spPr>
          <a:xfrm>
            <a:off x="4580598" y="685800"/>
            <a:ext cx="4237500" cy="4171800"/>
          </a:xfrm>
          <a:prstGeom prst="rect">
            <a:avLst/>
          </a:prstGeom>
          <a:noFill/>
          <a:ln>
            <a:noFill/>
          </a:ln>
        </p:spPr>
        <p:txBody>
          <a:bodyPr anchorCtr="0" anchor="t" bIns="68575" lIns="68575" spcFirstLastPara="1" rIns="68575" wrap="square" tIns="68575">
            <a:noAutofit/>
          </a:bodyPr>
          <a:lstStyle>
            <a:lvl1pPr indent="-317500" lvl="0" marL="457200" marR="0" rtl="0" algn="l">
              <a:lnSpc>
                <a:spcPct val="90000"/>
              </a:lnSpc>
              <a:spcBef>
                <a:spcPts val="800"/>
              </a:spcBef>
              <a:spcAft>
                <a:spcPts val="0"/>
              </a:spcAft>
              <a:buClr>
                <a:srgbClr val="ED1B24"/>
              </a:buClr>
              <a:buSzPts val="1400"/>
              <a:buFont typeface="Arial"/>
              <a:buChar char="•"/>
              <a:defRPr b="0" i="0" sz="1400" u="none" cap="none" strike="noStrike">
                <a:solidFill>
                  <a:schemeClr val="dk1"/>
                </a:solidFill>
                <a:latin typeface="Calibri"/>
                <a:ea typeface="Calibri"/>
                <a:cs typeface="Calibri"/>
                <a:sym typeface="Calibri"/>
              </a:defRPr>
            </a:lvl1pPr>
            <a:lvl2pPr indent="-304800" lvl="1" marL="914400" marR="0" rtl="0" algn="l">
              <a:lnSpc>
                <a:spcPct val="90000"/>
              </a:lnSpc>
              <a:spcBef>
                <a:spcPts val="400"/>
              </a:spcBef>
              <a:spcAft>
                <a:spcPts val="0"/>
              </a:spcAft>
              <a:buClr>
                <a:srgbClr val="ED1B24"/>
              </a:buClr>
              <a:buSzPts val="1200"/>
              <a:buFont typeface="Arial"/>
              <a:buChar char="•"/>
              <a:defRPr b="0" i="0" sz="1200" u="none" cap="none" strike="noStrike">
                <a:solidFill>
                  <a:schemeClr val="dk1"/>
                </a:solidFill>
                <a:latin typeface="Calibri"/>
                <a:ea typeface="Calibri"/>
                <a:cs typeface="Calibri"/>
                <a:sym typeface="Calibri"/>
              </a:defRPr>
            </a:lvl2pPr>
            <a:lvl3pPr indent="-304800" lvl="2" marL="1371600" marR="0" rtl="0" algn="l">
              <a:lnSpc>
                <a:spcPct val="90000"/>
              </a:lnSpc>
              <a:spcBef>
                <a:spcPts val="400"/>
              </a:spcBef>
              <a:spcAft>
                <a:spcPts val="0"/>
              </a:spcAft>
              <a:buClr>
                <a:srgbClr val="ED1B24"/>
              </a:buClr>
              <a:buSzPts val="1200"/>
              <a:buFont typeface="Arial"/>
              <a:buChar char="•"/>
              <a:defRPr b="0" i="0" sz="1200" u="none" cap="none" strike="noStrike">
                <a:solidFill>
                  <a:schemeClr val="dk1"/>
                </a:solidFill>
                <a:latin typeface="Calibri"/>
                <a:ea typeface="Calibri"/>
                <a:cs typeface="Calibri"/>
                <a:sym typeface="Calibri"/>
              </a:defRPr>
            </a:lvl3pPr>
            <a:lvl4pPr indent="-304800" lvl="3" marL="1828800" marR="0" rtl="0" algn="l">
              <a:lnSpc>
                <a:spcPct val="90000"/>
              </a:lnSpc>
              <a:spcBef>
                <a:spcPts val="400"/>
              </a:spcBef>
              <a:spcAft>
                <a:spcPts val="0"/>
              </a:spcAft>
              <a:buClr>
                <a:srgbClr val="ED1B24"/>
              </a:buClr>
              <a:buSzPts val="1200"/>
              <a:buFont typeface="Arial"/>
              <a:buChar char="•"/>
              <a:defRPr b="0" i="0" sz="1200" u="none" cap="none" strike="noStrike">
                <a:solidFill>
                  <a:schemeClr val="dk1"/>
                </a:solidFill>
                <a:latin typeface="Calibri"/>
                <a:ea typeface="Calibri"/>
                <a:cs typeface="Calibri"/>
                <a:sym typeface="Calibri"/>
              </a:defRPr>
            </a:lvl4pPr>
            <a:lvl5pPr indent="-304800" lvl="4" marL="2286000" marR="0" rtl="0" algn="l">
              <a:lnSpc>
                <a:spcPct val="90000"/>
              </a:lnSpc>
              <a:spcBef>
                <a:spcPts val="400"/>
              </a:spcBef>
              <a:spcAft>
                <a:spcPts val="0"/>
              </a:spcAft>
              <a:buClr>
                <a:srgbClr val="ED1B24"/>
              </a:buClr>
              <a:buSzPts val="1200"/>
              <a:buFont typeface="Arial"/>
              <a:buChar char="•"/>
              <a:defRPr b="0" i="0" sz="12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19" name="Google Shape;119;p26"/>
          <p:cNvSpPr txBox="1"/>
          <p:nvPr>
            <p:ph idx="12" type="sldNum"/>
          </p:nvPr>
        </p:nvSpPr>
        <p:spPr>
          <a:xfrm>
            <a:off x="8812732" y="4931085"/>
            <a:ext cx="331200" cy="212400"/>
          </a:xfrm>
          <a:prstGeom prst="rect">
            <a:avLst/>
          </a:prstGeom>
          <a:noFill/>
          <a:ln>
            <a:noFill/>
          </a:ln>
        </p:spPr>
        <p:txBody>
          <a:bodyPr anchorCtr="0" anchor="t"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B3B3B3"/>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B3B3B3"/>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B3B3B3"/>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B3B3B3"/>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B3B3B3"/>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B3B3B3"/>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B3B3B3"/>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B3B3B3"/>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B3B3B3"/>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20" name="Shape 120"/>
        <p:cNvGrpSpPr/>
        <p:nvPr/>
      </p:nvGrpSpPr>
      <p:grpSpPr>
        <a:xfrm>
          <a:off x="0" y="0"/>
          <a:ext cx="0" cy="0"/>
          <a:chOff x="0" y="0"/>
          <a:chExt cx="0" cy="0"/>
        </a:xfrm>
      </p:grpSpPr>
      <p:sp>
        <p:nvSpPr>
          <p:cNvPr id="121" name="Google Shape;121;p27"/>
          <p:cNvSpPr txBox="1"/>
          <p:nvPr>
            <p:ph type="title"/>
          </p:nvPr>
        </p:nvSpPr>
        <p:spPr>
          <a:xfrm>
            <a:off x="343406" y="273844"/>
            <a:ext cx="8632500" cy="345300"/>
          </a:xfrm>
          <a:prstGeom prst="rect">
            <a:avLst/>
          </a:prstGeom>
          <a:noFill/>
          <a:ln>
            <a:noFill/>
          </a:ln>
        </p:spPr>
        <p:txBody>
          <a:bodyPr anchorCtr="0" anchor="ctr" bIns="68575" lIns="68575" spcFirstLastPara="1" rIns="68575" wrap="square" tIns="68575">
            <a:noAutofit/>
          </a:bodyPr>
          <a:lstStyle>
            <a:lvl1pPr lvl="0" marR="0" rtl="0" algn="l">
              <a:lnSpc>
                <a:spcPct val="90000"/>
              </a:lnSpc>
              <a:spcBef>
                <a:spcPts val="0"/>
              </a:spcBef>
              <a:spcAft>
                <a:spcPts val="0"/>
              </a:spcAft>
              <a:buClr>
                <a:srgbClr val="0A0A3E"/>
              </a:buClr>
              <a:buSzPts val="1500"/>
              <a:buFont typeface="Arial"/>
              <a:buNone/>
              <a:defRPr b="1" i="0" sz="1500" u="none" cap="none" strike="noStrike">
                <a:solidFill>
                  <a:srgbClr val="0A0A3E"/>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122" name="Google Shape;122;p27"/>
          <p:cNvSpPr txBox="1"/>
          <p:nvPr>
            <p:ph idx="1" type="body"/>
          </p:nvPr>
        </p:nvSpPr>
        <p:spPr>
          <a:xfrm>
            <a:off x="343406" y="682228"/>
            <a:ext cx="8632500" cy="3946800"/>
          </a:xfrm>
          <a:prstGeom prst="rect">
            <a:avLst/>
          </a:prstGeom>
          <a:noFill/>
          <a:ln>
            <a:noFill/>
          </a:ln>
        </p:spPr>
        <p:txBody>
          <a:bodyPr anchorCtr="0" anchor="t" bIns="68575" lIns="68575" spcFirstLastPara="1" rIns="68575" wrap="square" tIns="68575">
            <a:noAutofit/>
          </a:bodyPr>
          <a:lstStyle>
            <a:lvl1pPr indent="-317500" lvl="0" marL="457200" marR="0" rtl="0" algn="l">
              <a:lnSpc>
                <a:spcPct val="90000"/>
              </a:lnSpc>
              <a:spcBef>
                <a:spcPts val="800"/>
              </a:spcBef>
              <a:spcAft>
                <a:spcPts val="0"/>
              </a:spcAft>
              <a:buClr>
                <a:srgbClr val="ED1B24"/>
              </a:buClr>
              <a:buSzPts val="1400"/>
              <a:buFont typeface="Arial"/>
              <a:buChar char="•"/>
              <a:defRPr b="0" i="0" sz="1400" u="none" cap="none" strike="noStrike">
                <a:solidFill>
                  <a:schemeClr val="dk1"/>
                </a:solidFill>
                <a:latin typeface="Calibri"/>
                <a:ea typeface="Calibri"/>
                <a:cs typeface="Calibri"/>
                <a:sym typeface="Calibri"/>
              </a:defRPr>
            </a:lvl1pPr>
            <a:lvl2pPr indent="-304800" lvl="1" marL="914400" marR="0" rtl="0" algn="l">
              <a:lnSpc>
                <a:spcPct val="90000"/>
              </a:lnSpc>
              <a:spcBef>
                <a:spcPts val="400"/>
              </a:spcBef>
              <a:spcAft>
                <a:spcPts val="0"/>
              </a:spcAft>
              <a:buClr>
                <a:srgbClr val="ED1B24"/>
              </a:buClr>
              <a:buSzPts val="1200"/>
              <a:buFont typeface="Arial"/>
              <a:buChar char="•"/>
              <a:defRPr b="0" i="0" sz="1200" u="none" cap="none" strike="noStrike">
                <a:solidFill>
                  <a:schemeClr val="dk1"/>
                </a:solidFill>
                <a:latin typeface="Calibri"/>
                <a:ea typeface="Calibri"/>
                <a:cs typeface="Calibri"/>
                <a:sym typeface="Calibri"/>
              </a:defRPr>
            </a:lvl2pPr>
            <a:lvl3pPr indent="-304800" lvl="2" marL="1371600" marR="0" rtl="0" algn="l">
              <a:lnSpc>
                <a:spcPct val="90000"/>
              </a:lnSpc>
              <a:spcBef>
                <a:spcPts val="400"/>
              </a:spcBef>
              <a:spcAft>
                <a:spcPts val="0"/>
              </a:spcAft>
              <a:buClr>
                <a:srgbClr val="ED1B24"/>
              </a:buClr>
              <a:buSzPts val="1200"/>
              <a:buFont typeface="Arial"/>
              <a:buChar char="•"/>
              <a:defRPr b="0" i="0" sz="1200" u="none" cap="none" strike="noStrike">
                <a:solidFill>
                  <a:schemeClr val="dk1"/>
                </a:solidFill>
                <a:latin typeface="Calibri"/>
                <a:ea typeface="Calibri"/>
                <a:cs typeface="Calibri"/>
                <a:sym typeface="Calibri"/>
              </a:defRPr>
            </a:lvl3pPr>
            <a:lvl4pPr indent="-304800" lvl="3" marL="1828800" marR="0" rtl="0" algn="l">
              <a:lnSpc>
                <a:spcPct val="90000"/>
              </a:lnSpc>
              <a:spcBef>
                <a:spcPts val="400"/>
              </a:spcBef>
              <a:spcAft>
                <a:spcPts val="0"/>
              </a:spcAft>
              <a:buClr>
                <a:srgbClr val="ED1B24"/>
              </a:buClr>
              <a:buSzPts val="1200"/>
              <a:buFont typeface="Arial"/>
              <a:buChar char="•"/>
              <a:defRPr b="0" i="0" sz="1200" u="none" cap="none" strike="noStrike">
                <a:solidFill>
                  <a:schemeClr val="dk1"/>
                </a:solidFill>
                <a:latin typeface="Calibri"/>
                <a:ea typeface="Calibri"/>
                <a:cs typeface="Calibri"/>
                <a:sym typeface="Calibri"/>
              </a:defRPr>
            </a:lvl4pPr>
            <a:lvl5pPr indent="-304800" lvl="4" marL="2286000" marR="0" rtl="0" algn="l">
              <a:lnSpc>
                <a:spcPct val="90000"/>
              </a:lnSpc>
              <a:spcBef>
                <a:spcPts val="400"/>
              </a:spcBef>
              <a:spcAft>
                <a:spcPts val="0"/>
              </a:spcAft>
              <a:buClr>
                <a:srgbClr val="ED1B24"/>
              </a:buClr>
              <a:buSzPts val="1200"/>
              <a:buFont typeface="Arial"/>
              <a:buChar char="•"/>
              <a:defRPr b="0" i="0" sz="12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23" name="Google Shape;123;p27"/>
          <p:cNvSpPr txBox="1"/>
          <p:nvPr>
            <p:ph idx="12" type="sldNum"/>
          </p:nvPr>
        </p:nvSpPr>
        <p:spPr>
          <a:xfrm>
            <a:off x="8812732" y="4931085"/>
            <a:ext cx="331200" cy="212400"/>
          </a:xfrm>
          <a:prstGeom prst="rect">
            <a:avLst/>
          </a:prstGeom>
          <a:noFill/>
          <a:ln>
            <a:noFill/>
          </a:ln>
        </p:spPr>
        <p:txBody>
          <a:bodyPr anchorCtr="0" anchor="t"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B3B3B3"/>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B3B3B3"/>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B3B3B3"/>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B3B3B3"/>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B3B3B3"/>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B3B3B3"/>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B3B3B3"/>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B3B3B3"/>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B3B3B3"/>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content">
  <p:cSld name="Text content">
    <p:spTree>
      <p:nvGrpSpPr>
        <p:cNvPr id="124" name="Shape 124"/>
        <p:cNvGrpSpPr/>
        <p:nvPr/>
      </p:nvGrpSpPr>
      <p:grpSpPr>
        <a:xfrm>
          <a:off x="0" y="0"/>
          <a:ext cx="0" cy="0"/>
          <a:chOff x="0" y="0"/>
          <a:chExt cx="0" cy="0"/>
        </a:xfrm>
      </p:grpSpPr>
      <p:pic>
        <p:nvPicPr>
          <p:cNvPr descr="Image" id="125" name="Google Shape;125;p28"/>
          <p:cNvPicPr preferRelativeResize="0"/>
          <p:nvPr/>
        </p:nvPicPr>
        <p:blipFill rotWithShape="1">
          <a:blip r:embed="rId2">
            <a:alphaModFix/>
          </a:blip>
          <a:srcRect b="0" l="0" r="0" t="0"/>
          <a:stretch/>
        </p:blipFill>
        <p:spPr>
          <a:xfrm rot="10800000">
            <a:off x="8645044" y="4800601"/>
            <a:ext cx="505189" cy="342899"/>
          </a:xfrm>
          <a:prstGeom prst="rect">
            <a:avLst/>
          </a:prstGeom>
          <a:noFill/>
          <a:ln>
            <a:noFill/>
          </a:ln>
        </p:spPr>
      </p:pic>
      <p:pic>
        <p:nvPicPr>
          <p:cNvPr descr="Image" id="126" name="Google Shape;126;p28"/>
          <p:cNvPicPr preferRelativeResize="0"/>
          <p:nvPr/>
        </p:nvPicPr>
        <p:blipFill rotWithShape="1">
          <a:blip r:embed="rId2">
            <a:alphaModFix/>
          </a:blip>
          <a:srcRect b="0" l="0" r="0" t="0"/>
          <a:stretch/>
        </p:blipFill>
        <p:spPr>
          <a:xfrm>
            <a:off x="-1" y="1"/>
            <a:ext cx="900113" cy="707230"/>
          </a:xfrm>
          <a:prstGeom prst="rect">
            <a:avLst/>
          </a:prstGeom>
          <a:noFill/>
          <a:ln>
            <a:noFill/>
          </a:ln>
        </p:spPr>
      </p:pic>
      <p:pic>
        <p:nvPicPr>
          <p:cNvPr descr="Image" id="127" name="Google Shape;127;p28"/>
          <p:cNvPicPr preferRelativeResize="0"/>
          <p:nvPr/>
        </p:nvPicPr>
        <p:blipFill rotWithShape="1">
          <a:blip r:embed="rId3">
            <a:alphaModFix/>
          </a:blip>
          <a:srcRect b="0" l="0" r="0" t="0"/>
          <a:stretch/>
        </p:blipFill>
        <p:spPr>
          <a:xfrm>
            <a:off x="116347" y="113911"/>
            <a:ext cx="320113" cy="415110"/>
          </a:xfrm>
          <a:prstGeom prst="rect">
            <a:avLst/>
          </a:prstGeom>
          <a:noFill/>
          <a:ln>
            <a:noFill/>
          </a:ln>
        </p:spPr>
      </p:pic>
      <p:cxnSp>
        <p:nvCxnSpPr>
          <p:cNvPr id="128" name="Google Shape;128;p28"/>
          <p:cNvCxnSpPr/>
          <p:nvPr/>
        </p:nvCxnSpPr>
        <p:spPr>
          <a:xfrm>
            <a:off x="0" y="703247"/>
            <a:ext cx="9150300" cy="0"/>
          </a:xfrm>
          <a:prstGeom prst="straightConnector1">
            <a:avLst/>
          </a:prstGeom>
          <a:noFill/>
          <a:ln cap="flat" cmpd="sng" w="19050">
            <a:solidFill>
              <a:srgbClr val="65D9F8"/>
            </a:solidFill>
            <a:prstDash val="solid"/>
            <a:miter lim="400000"/>
            <a:headEnd len="sm" w="sm" type="none"/>
            <a:tailEnd len="sm" w="sm" type="none"/>
          </a:ln>
        </p:spPr>
      </p:cxnSp>
      <p:sp>
        <p:nvSpPr>
          <p:cNvPr id="129" name="Google Shape;129;p28"/>
          <p:cNvSpPr txBox="1"/>
          <p:nvPr>
            <p:ph type="title"/>
          </p:nvPr>
        </p:nvSpPr>
        <p:spPr>
          <a:xfrm>
            <a:off x="900113" y="68582"/>
            <a:ext cx="7899900" cy="5880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SzPts val="2800"/>
              <a:buNone/>
              <a:defRPr b="0" sz="2400">
                <a:latin typeface="Nunito SemiBold"/>
                <a:ea typeface="Nunito SemiBold"/>
                <a:cs typeface="Nunito SemiBold"/>
                <a:sym typeface="Nunito SemiBold"/>
              </a:defRPr>
            </a:lvl1pPr>
            <a:lvl2pPr lvl="1" rtl="0" algn="l">
              <a:lnSpc>
                <a:spcPct val="90000"/>
              </a:lnSpc>
              <a:spcBef>
                <a:spcPts val="0"/>
              </a:spcBef>
              <a:spcAft>
                <a:spcPts val="0"/>
              </a:spcAft>
              <a:buSzPts val="2800"/>
              <a:buNone/>
              <a:defRPr/>
            </a:lvl2pPr>
            <a:lvl3pPr lvl="2" rtl="0" algn="l">
              <a:lnSpc>
                <a:spcPct val="90000"/>
              </a:lnSpc>
              <a:spcBef>
                <a:spcPts val="0"/>
              </a:spcBef>
              <a:spcAft>
                <a:spcPts val="0"/>
              </a:spcAft>
              <a:buSzPts val="2800"/>
              <a:buNone/>
              <a:defRPr/>
            </a:lvl3pPr>
            <a:lvl4pPr lvl="3" rtl="0" algn="l">
              <a:lnSpc>
                <a:spcPct val="90000"/>
              </a:lnSpc>
              <a:spcBef>
                <a:spcPts val="0"/>
              </a:spcBef>
              <a:spcAft>
                <a:spcPts val="0"/>
              </a:spcAft>
              <a:buSzPts val="2800"/>
              <a:buNone/>
              <a:defRPr/>
            </a:lvl4pPr>
            <a:lvl5pPr lvl="4" rtl="0" algn="l">
              <a:lnSpc>
                <a:spcPct val="90000"/>
              </a:lnSpc>
              <a:spcBef>
                <a:spcPts val="0"/>
              </a:spcBef>
              <a:spcAft>
                <a:spcPts val="0"/>
              </a:spcAft>
              <a:buSzPts val="2800"/>
              <a:buNone/>
              <a:defRPr/>
            </a:lvl5pPr>
            <a:lvl6pPr lvl="5" rtl="0" algn="l">
              <a:lnSpc>
                <a:spcPct val="90000"/>
              </a:lnSpc>
              <a:spcBef>
                <a:spcPts val="0"/>
              </a:spcBef>
              <a:spcAft>
                <a:spcPts val="0"/>
              </a:spcAft>
              <a:buSzPts val="2800"/>
              <a:buNone/>
              <a:defRPr/>
            </a:lvl6pPr>
            <a:lvl7pPr lvl="6" rtl="0" algn="l">
              <a:lnSpc>
                <a:spcPct val="90000"/>
              </a:lnSpc>
              <a:spcBef>
                <a:spcPts val="0"/>
              </a:spcBef>
              <a:spcAft>
                <a:spcPts val="0"/>
              </a:spcAft>
              <a:buSzPts val="2800"/>
              <a:buNone/>
              <a:defRPr/>
            </a:lvl7pPr>
            <a:lvl8pPr lvl="7" rtl="0" algn="l">
              <a:lnSpc>
                <a:spcPct val="90000"/>
              </a:lnSpc>
              <a:spcBef>
                <a:spcPts val="0"/>
              </a:spcBef>
              <a:spcAft>
                <a:spcPts val="0"/>
              </a:spcAft>
              <a:buSzPts val="2800"/>
              <a:buNone/>
              <a:defRPr/>
            </a:lvl8pPr>
            <a:lvl9pPr lvl="8" rtl="0" algn="l">
              <a:lnSpc>
                <a:spcPct val="90000"/>
              </a:lnSpc>
              <a:spcBef>
                <a:spcPts val="0"/>
              </a:spcBef>
              <a:spcAft>
                <a:spcPts val="0"/>
              </a:spcAft>
              <a:buSzPts val="2800"/>
              <a:buNone/>
              <a:defRPr/>
            </a:lvl9pPr>
          </a:lstStyle>
          <a:p/>
        </p:txBody>
      </p:sp>
      <p:sp>
        <p:nvSpPr>
          <p:cNvPr id="130" name="Google Shape;130;p28"/>
          <p:cNvSpPr txBox="1"/>
          <p:nvPr/>
        </p:nvSpPr>
        <p:spPr>
          <a:xfrm>
            <a:off x="0" y="4952691"/>
            <a:ext cx="2762400" cy="192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chemeClr val="dk1"/>
                </a:solidFill>
                <a:latin typeface="Nunito"/>
                <a:ea typeface="Nunito"/>
                <a:cs typeface="Nunito"/>
                <a:sym typeface="Nunito"/>
              </a:rPr>
              <a:t>© 2020 KOKO Networks Limited – Proprietary &amp; Confidential </a:t>
            </a:r>
            <a:endParaRPr sz="1100"/>
          </a:p>
        </p:txBody>
      </p:sp>
      <p:sp>
        <p:nvSpPr>
          <p:cNvPr id="131" name="Google Shape;131;p28"/>
          <p:cNvSpPr txBox="1"/>
          <p:nvPr>
            <p:ph idx="1" type="subTitle"/>
          </p:nvPr>
        </p:nvSpPr>
        <p:spPr>
          <a:xfrm>
            <a:off x="344043" y="999353"/>
            <a:ext cx="8455800" cy="36390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800"/>
              </a:spcBef>
              <a:spcAft>
                <a:spcPts val="0"/>
              </a:spcAft>
              <a:buClr>
                <a:schemeClr val="dk1"/>
              </a:buClr>
              <a:buSzPts val="2100"/>
              <a:buFont typeface="Arial"/>
              <a:buChar char="•"/>
              <a:defRPr b="0" sz="2100">
                <a:solidFill>
                  <a:schemeClr val="dk1"/>
                </a:solidFill>
                <a:latin typeface="Nunito"/>
                <a:ea typeface="Nunito"/>
                <a:cs typeface="Nunito"/>
                <a:sym typeface="Nunito"/>
              </a:defRPr>
            </a:lvl1pPr>
            <a:lvl2pPr lvl="1" marR="0" rtl="0" algn="l">
              <a:lnSpc>
                <a:spcPct val="90000"/>
              </a:lnSpc>
              <a:spcBef>
                <a:spcPts val="400"/>
              </a:spcBef>
              <a:spcAft>
                <a:spcPts val="0"/>
              </a:spcAft>
              <a:buClr>
                <a:schemeClr val="dk1"/>
              </a:buClr>
              <a:buSzPts val="1500"/>
              <a:buFont typeface="Arial"/>
              <a:buChar char="•"/>
              <a:defRPr sz="1500"/>
            </a:lvl2pPr>
            <a:lvl3pPr lvl="2" marR="0" rtl="0" algn="l">
              <a:lnSpc>
                <a:spcPct val="90000"/>
              </a:lnSpc>
              <a:spcBef>
                <a:spcPts val="400"/>
              </a:spcBef>
              <a:spcAft>
                <a:spcPts val="0"/>
              </a:spcAft>
              <a:buClr>
                <a:schemeClr val="dk1"/>
              </a:buClr>
              <a:buSzPts val="1400"/>
              <a:buFont typeface="Arial"/>
              <a:buChar char="•"/>
              <a:defRPr sz="1400"/>
            </a:lvl3pPr>
            <a:lvl4pPr lvl="3" marR="0" rtl="0" algn="l">
              <a:lnSpc>
                <a:spcPct val="90000"/>
              </a:lnSpc>
              <a:spcBef>
                <a:spcPts val="400"/>
              </a:spcBef>
              <a:spcAft>
                <a:spcPts val="0"/>
              </a:spcAft>
              <a:buClr>
                <a:schemeClr val="dk1"/>
              </a:buClr>
              <a:buSzPts val="1200"/>
              <a:buFont typeface="Arial"/>
              <a:buChar char="•"/>
              <a:defRPr sz="1200"/>
            </a:lvl4pPr>
            <a:lvl5pPr lvl="4" marR="0" rtl="0" algn="l">
              <a:lnSpc>
                <a:spcPct val="90000"/>
              </a:lnSpc>
              <a:spcBef>
                <a:spcPts val="400"/>
              </a:spcBef>
              <a:spcAft>
                <a:spcPts val="0"/>
              </a:spcAft>
              <a:buClr>
                <a:schemeClr val="dk1"/>
              </a:buClr>
              <a:buSzPts val="1200"/>
              <a:buFont typeface="Arial"/>
              <a:buChar char="•"/>
              <a:defRPr sz="1200"/>
            </a:lvl5pPr>
            <a:lvl6pPr lvl="5" rtl="0" algn="ctr">
              <a:lnSpc>
                <a:spcPct val="90000"/>
              </a:lnSpc>
              <a:spcBef>
                <a:spcPts val="400"/>
              </a:spcBef>
              <a:spcAft>
                <a:spcPts val="0"/>
              </a:spcAft>
              <a:buClr>
                <a:schemeClr val="dk1"/>
              </a:buClr>
              <a:buSzPts val="1200"/>
              <a:buNone/>
              <a:defRPr sz="1200"/>
            </a:lvl6pPr>
            <a:lvl7pPr lvl="6" rtl="0" algn="ctr">
              <a:lnSpc>
                <a:spcPct val="90000"/>
              </a:lnSpc>
              <a:spcBef>
                <a:spcPts val="1600"/>
              </a:spcBef>
              <a:spcAft>
                <a:spcPts val="0"/>
              </a:spcAft>
              <a:buClr>
                <a:schemeClr val="dk1"/>
              </a:buClr>
              <a:buSzPts val="1200"/>
              <a:buNone/>
              <a:defRPr sz="1200"/>
            </a:lvl7pPr>
            <a:lvl8pPr lvl="7" rtl="0" algn="ctr">
              <a:lnSpc>
                <a:spcPct val="90000"/>
              </a:lnSpc>
              <a:spcBef>
                <a:spcPts val="1600"/>
              </a:spcBef>
              <a:spcAft>
                <a:spcPts val="0"/>
              </a:spcAft>
              <a:buClr>
                <a:schemeClr val="dk1"/>
              </a:buClr>
              <a:buSzPts val="1200"/>
              <a:buNone/>
              <a:defRPr sz="1200"/>
            </a:lvl8pPr>
            <a:lvl9pPr lvl="8" rtl="0" algn="ctr">
              <a:lnSpc>
                <a:spcPct val="90000"/>
              </a:lnSpc>
              <a:spcBef>
                <a:spcPts val="1600"/>
              </a:spcBef>
              <a:spcAft>
                <a:spcPts val="1600"/>
              </a:spcAft>
              <a:buClr>
                <a:schemeClr val="dk1"/>
              </a:buClr>
              <a:buSzPts val="1200"/>
              <a:buNone/>
              <a:defRPr sz="1200"/>
            </a:lvl9pPr>
          </a:lstStyle>
          <a:p/>
        </p:txBody>
      </p:sp>
      <p:cxnSp>
        <p:nvCxnSpPr>
          <p:cNvPr id="132" name="Google Shape;132;p28"/>
          <p:cNvCxnSpPr/>
          <p:nvPr/>
        </p:nvCxnSpPr>
        <p:spPr>
          <a:xfrm>
            <a:off x="-1" y="4790417"/>
            <a:ext cx="9148500" cy="10200"/>
          </a:xfrm>
          <a:prstGeom prst="straightConnector1">
            <a:avLst/>
          </a:prstGeom>
          <a:noFill/>
          <a:ln cap="flat" cmpd="sng" w="12700">
            <a:solidFill>
              <a:srgbClr val="000000"/>
            </a:solidFill>
            <a:prstDash val="solid"/>
            <a:miter lim="400000"/>
            <a:headEnd len="sm" w="sm" type="none"/>
            <a:tailEnd len="sm" w="sm" type="none"/>
          </a:ln>
        </p:spPr>
      </p:cxnSp>
      <p:sp>
        <p:nvSpPr>
          <p:cNvPr id="133" name="Google Shape;133;p28"/>
          <p:cNvSpPr txBox="1"/>
          <p:nvPr>
            <p:ph idx="12" type="sldNum"/>
          </p:nvPr>
        </p:nvSpPr>
        <p:spPr>
          <a:xfrm>
            <a:off x="8799957" y="4810783"/>
            <a:ext cx="344100" cy="332700"/>
          </a:xfrm>
          <a:prstGeom prst="rect">
            <a:avLst/>
          </a:prstGeom>
          <a:noFill/>
          <a:ln>
            <a:noFill/>
          </a:ln>
        </p:spPr>
        <p:txBody>
          <a:bodyPr anchorCtr="0" anchor="ctr" bIns="34275" lIns="68575" spcFirstLastPara="1" rIns="68575" wrap="square" tIns="34275">
            <a:noAutofit/>
          </a:bodyPr>
          <a:lstStyle>
            <a:lvl1pPr indent="0" lvl="0" marL="0" marR="0" rtl="0" algn="ctr">
              <a:spcBef>
                <a:spcPts val="0"/>
              </a:spcBef>
              <a:spcAft>
                <a:spcPts val="0"/>
              </a:spcAft>
              <a:buNone/>
              <a:defRPr b="1" i="0" sz="1100" u="none" cap="none" strike="noStrike">
                <a:solidFill>
                  <a:schemeClr val="lt1"/>
                </a:solidFill>
                <a:latin typeface="Nunito SemiBold"/>
                <a:ea typeface="Nunito SemiBold"/>
                <a:cs typeface="Nunito SemiBold"/>
                <a:sym typeface="Nunito SemiBold"/>
              </a:defRPr>
            </a:lvl1pPr>
            <a:lvl2pPr indent="0" lvl="1" marL="0" marR="0" rtl="0" algn="ctr">
              <a:spcBef>
                <a:spcPts val="0"/>
              </a:spcBef>
              <a:spcAft>
                <a:spcPts val="0"/>
              </a:spcAft>
              <a:buNone/>
              <a:defRPr b="1" i="0" sz="1100" u="none" cap="none" strike="noStrike">
                <a:solidFill>
                  <a:schemeClr val="lt1"/>
                </a:solidFill>
                <a:latin typeface="Nunito SemiBold"/>
                <a:ea typeface="Nunito SemiBold"/>
                <a:cs typeface="Nunito SemiBold"/>
                <a:sym typeface="Nunito SemiBold"/>
              </a:defRPr>
            </a:lvl2pPr>
            <a:lvl3pPr indent="0" lvl="2" marL="0" marR="0" rtl="0" algn="ctr">
              <a:spcBef>
                <a:spcPts val="0"/>
              </a:spcBef>
              <a:spcAft>
                <a:spcPts val="0"/>
              </a:spcAft>
              <a:buNone/>
              <a:defRPr b="1" i="0" sz="1100" u="none" cap="none" strike="noStrike">
                <a:solidFill>
                  <a:schemeClr val="lt1"/>
                </a:solidFill>
                <a:latin typeface="Nunito SemiBold"/>
                <a:ea typeface="Nunito SemiBold"/>
                <a:cs typeface="Nunito SemiBold"/>
                <a:sym typeface="Nunito SemiBold"/>
              </a:defRPr>
            </a:lvl3pPr>
            <a:lvl4pPr indent="0" lvl="3" marL="0" marR="0" rtl="0" algn="ctr">
              <a:spcBef>
                <a:spcPts val="0"/>
              </a:spcBef>
              <a:spcAft>
                <a:spcPts val="0"/>
              </a:spcAft>
              <a:buNone/>
              <a:defRPr b="1" i="0" sz="1100" u="none" cap="none" strike="noStrike">
                <a:solidFill>
                  <a:schemeClr val="lt1"/>
                </a:solidFill>
                <a:latin typeface="Nunito SemiBold"/>
                <a:ea typeface="Nunito SemiBold"/>
                <a:cs typeface="Nunito SemiBold"/>
                <a:sym typeface="Nunito SemiBold"/>
              </a:defRPr>
            </a:lvl4pPr>
            <a:lvl5pPr indent="0" lvl="4" marL="0" marR="0" rtl="0" algn="ctr">
              <a:spcBef>
                <a:spcPts val="0"/>
              </a:spcBef>
              <a:spcAft>
                <a:spcPts val="0"/>
              </a:spcAft>
              <a:buNone/>
              <a:defRPr b="1" i="0" sz="1100" u="none" cap="none" strike="noStrike">
                <a:solidFill>
                  <a:schemeClr val="lt1"/>
                </a:solidFill>
                <a:latin typeface="Nunito SemiBold"/>
                <a:ea typeface="Nunito SemiBold"/>
                <a:cs typeface="Nunito SemiBold"/>
                <a:sym typeface="Nunito SemiBold"/>
              </a:defRPr>
            </a:lvl5pPr>
            <a:lvl6pPr indent="0" lvl="5" marL="0" marR="0" rtl="0" algn="ctr">
              <a:spcBef>
                <a:spcPts val="0"/>
              </a:spcBef>
              <a:spcAft>
                <a:spcPts val="0"/>
              </a:spcAft>
              <a:buNone/>
              <a:defRPr b="1" i="0" sz="1100" u="none" cap="none" strike="noStrike">
                <a:solidFill>
                  <a:schemeClr val="lt1"/>
                </a:solidFill>
                <a:latin typeface="Nunito SemiBold"/>
                <a:ea typeface="Nunito SemiBold"/>
                <a:cs typeface="Nunito SemiBold"/>
                <a:sym typeface="Nunito SemiBold"/>
              </a:defRPr>
            </a:lvl6pPr>
            <a:lvl7pPr indent="0" lvl="6" marL="0" marR="0" rtl="0" algn="ctr">
              <a:spcBef>
                <a:spcPts val="0"/>
              </a:spcBef>
              <a:spcAft>
                <a:spcPts val="0"/>
              </a:spcAft>
              <a:buNone/>
              <a:defRPr b="1" i="0" sz="1100" u="none" cap="none" strike="noStrike">
                <a:solidFill>
                  <a:schemeClr val="lt1"/>
                </a:solidFill>
                <a:latin typeface="Nunito SemiBold"/>
                <a:ea typeface="Nunito SemiBold"/>
                <a:cs typeface="Nunito SemiBold"/>
                <a:sym typeface="Nunito SemiBold"/>
              </a:defRPr>
            </a:lvl7pPr>
            <a:lvl8pPr indent="0" lvl="7" marL="0" marR="0" rtl="0" algn="ctr">
              <a:spcBef>
                <a:spcPts val="0"/>
              </a:spcBef>
              <a:spcAft>
                <a:spcPts val="0"/>
              </a:spcAft>
              <a:buNone/>
              <a:defRPr b="1" i="0" sz="1100" u="none" cap="none" strike="noStrike">
                <a:solidFill>
                  <a:schemeClr val="lt1"/>
                </a:solidFill>
                <a:latin typeface="Nunito SemiBold"/>
                <a:ea typeface="Nunito SemiBold"/>
                <a:cs typeface="Nunito SemiBold"/>
                <a:sym typeface="Nunito SemiBold"/>
              </a:defRPr>
            </a:lvl8pPr>
            <a:lvl9pPr indent="0" lvl="8" marL="0" marR="0" rtl="0" algn="ctr">
              <a:spcBef>
                <a:spcPts val="0"/>
              </a:spcBef>
              <a:spcAft>
                <a:spcPts val="0"/>
              </a:spcAft>
              <a:buNone/>
              <a:defRPr b="1" i="0" sz="1100" u="none" cap="none" strike="noStrike">
                <a:solidFill>
                  <a:schemeClr val="lt1"/>
                </a:solidFill>
                <a:latin typeface="Nunito SemiBold"/>
                <a:ea typeface="Nunito SemiBold"/>
                <a:cs typeface="Nunito SemiBold"/>
                <a:sym typeface="Nunito SemiBold"/>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6" Type="http://schemas.openxmlformats.org/officeDocument/2006/relationships/theme" Target="../theme/theme3.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SzPts val="2800"/>
              <a:buFont typeface="Raleway"/>
              <a:buNone/>
              <a:defRPr b="1" sz="2800">
                <a:latin typeface="Raleway"/>
                <a:ea typeface="Raleway"/>
                <a:cs typeface="Raleway"/>
                <a:sym typeface="Raleway"/>
              </a:defRPr>
            </a:lvl1pPr>
            <a:lvl2pPr lvl="1" rtl="0">
              <a:spcBef>
                <a:spcPts val="0"/>
              </a:spcBef>
              <a:spcAft>
                <a:spcPts val="0"/>
              </a:spcAft>
              <a:buSzPts val="2800"/>
              <a:buFont typeface="Raleway"/>
              <a:buNone/>
              <a:defRPr b="1" sz="2800">
                <a:latin typeface="Raleway"/>
                <a:ea typeface="Raleway"/>
                <a:cs typeface="Raleway"/>
                <a:sym typeface="Raleway"/>
              </a:defRPr>
            </a:lvl2pPr>
            <a:lvl3pPr lvl="2" rtl="0">
              <a:spcBef>
                <a:spcPts val="0"/>
              </a:spcBef>
              <a:spcAft>
                <a:spcPts val="0"/>
              </a:spcAft>
              <a:buSzPts val="2800"/>
              <a:buFont typeface="Raleway"/>
              <a:buNone/>
              <a:defRPr b="1" sz="2800">
                <a:latin typeface="Raleway"/>
                <a:ea typeface="Raleway"/>
                <a:cs typeface="Raleway"/>
                <a:sym typeface="Raleway"/>
              </a:defRPr>
            </a:lvl3pPr>
            <a:lvl4pPr lvl="3" rtl="0">
              <a:spcBef>
                <a:spcPts val="0"/>
              </a:spcBef>
              <a:spcAft>
                <a:spcPts val="0"/>
              </a:spcAft>
              <a:buSzPts val="2800"/>
              <a:buFont typeface="Raleway"/>
              <a:buNone/>
              <a:defRPr b="1" sz="2800">
                <a:latin typeface="Raleway"/>
                <a:ea typeface="Raleway"/>
                <a:cs typeface="Raleway"/>
                <a:sym typeface="Raleway"/>
              </a:defRPr>
            </a:lvl4pPr>
            <a:lvl5pPr lvl="4" rtl="0">
              <a:spcBef>
                <a:spcPts val="0"/>
              </a:spcBef>
              <a:spcAft>
                <a:spcPts val="0"/>
              </a:spcAft>
              <a:buSzPts val="2800"/>
              <a:buFont typeface="Raleway"/>
              <a:buNone/>
              <a:defRPr b="1" sz="2800">
                <a:latin typeface="Raleway"/>
                <a:ea typeface="Raleway"/>
                <a:cs typeface="Raleway"/>
                <a:sym typeface="Raleway"/>
              </a:defRPr>
            </a:lvl5pPr>
            <a:lvl6pPr lvl="5" rtl="0">
              <a:spcBef>
                <a:spcPts val="0"/>
              </a:spcBef>
              <a:spcAft>
                <a:spcPts val="0"/>
              </a:spcAft>
              <a:buSzPts val="2800"/>
              <a:buFont typeface="Raleway"/>
              <a:buNone/>
              <a:defRPr b="1" sz="2800">
                <a:latin typeface="Raleway"/>
                <a:ea typeface="Raleway"/>
                <a:cs typeface="Raleway"/>
                <a:sym typeface="Raleway"/>
              </a:defRPr>
            </a:lvl6pPr>
            <a:lvl7pPr lvl="6" rtl="0">
              <a:spcBef>
                <a:spcPts val="0"/>
              </a:spcBef>
              <a:spcAft>
                <a:spcPts val="0"/>
              </a:spcAft>
              <a:buSzPts val="2800"/>
              <a:buFont typeface="Raleway"/>
              <a:buNone/>
              <a:defRPr b="1" sz="2800">
                <a:latin typeface="Raleway"/>
                <a:ea typeface="Raleway"/>
                <a:cs typeface="Raleway"/>
                <a:sym typeface="Raleway"/>
              </a:defRPr>
            </a:lvl7pPr>
            <a:lvl8pPr lvl="7" rtl="0">
              <a:spcBef>
                <a:spcPts val="0"/>
              </a:spcBef>
              <a:spcAft>
                <a:spcPts val="0"/>
              </a:spcAft>
              <a:buSzPts val="2800"/>
              <a:buFont typeface="Raleway"/>
              <a:buNone/>
              <a:defRPr b="1" sz="2800">
                <a:latin typeface="Raleway"/>
                <a:ea typeface="Raleway"/>
                <a:cs typeface="Raleway"/>
                <a:sym typeface="Raleway"/>
              </a:defRPr>
            </a:lvl8pPr>
            <a:lvl9pPr lvl="8" rtl="0">
              <a:spcBef>
                <a:spcPts val="0"/>
              </a:spcBef>
              <a:spcAft>
                <a:spcPts val="0"/>
              </a:spcAft>
              <a:buSzPts val="2800"/>
              <a:buFont typeface="Raleway"/>
              <a:buNone/>
              <a:defRPr b="1" sz="2800">
                <a:latin typeface="Raleway"/>
                <a:ea typeface="Raleway"/>
                <a:cs typeface="Raleway"/>
                <a:sym typeface="Raleway"/>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rtl="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rtl="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53" name="Google Shape;53;p13"/>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accent1"/>
                </a:solidFill>
                <a:latin typeface="Lato"/>
                <a:ea typeface="Lato"/>
                <a:cs typeface="Lato"/>
                <a:sym typeface="Lato"/>
              </a:defRPr>
            </a:lvl1pPr>
            <a:lvl2pPr lvl="1" rtl="0" algn="r">
              <a:buNone/>
              <a:defRPr sz="1000">
                <a:solidFill>
                  <a:schemeClr val="accent1"/>
                </a:solidFill>
                <a:latin typeface="Lato"/>
                <a:ea typeface="Lato"/>
                <a:cs typeface="Lato"/>
                <a:sym typeface="Lato"/>
              </a:defRPr>
            </a:lvl2pPr>
            <a:lvl3pPr lvl="2" rtl="0" algn="r">
              <a:buNone/>
              <a:defRPr sz="1000">
                <a:solidFill>
                  <a:schemeClr val="accent1"/>
                </a:solidFill>
                <a:latin typeface="Lato"/>
                <a:ea typeface="Lato"/>
                <a:cs typeface="Lato"/>
                <a:sym typeface="Lato"/>
              </a:defRPr>
            </a:lvl3pPr>
            <a:lvl4pPr lvl="3" rtl="0" algn="r">
              <a:buNone/>
              <a:defRPr sz="1000">
                <a:solidFill>
                  <a:schemeClr val="accent1"/>
                </a:solidFill>
                <a:latin typeface="Lato"/>
                <a:ea typeface="Lato"/>
                <a:cs typeface="Lato"/>
                <a:sym typeface="Lato"/>
              </a:defRPr>
            </a:lvl4pPr>
            <a:lvl5pPr lvl="4" rtl="0" algn="r">
              <a:buNone/>
              <a:defRPr sz="1000">
                <a:solidFill>
                  <a:schemeClr val="accent1"/>
                </a:solidFill>
                <a:latin typeface="Lato"/>
                <a:ea typeface="Lato"/>
                <a:cs typeface="Lato"/>
                <a:sym typeface="Lato"/>
              </a:defRPr>
            </a:lvl5pPr>
            <a:lvl6pPr lvl="5" rtl="0" algn="r">
              <a:buNone/>
              <a:defRPr sz="1000">
                <a:solidFill>
                  <a:schemeClr val="accent1"/>
                </a:solidFill>
                <a:latin typeface="Lato"/>
                <a:ea typeface="Lato"/>
                <a:cs typeface="Lato"/>
                <a:sym typeface="Lato"/>
              </a:defRPr>
            </a:lvl6pPr>
            <a:lvl7pPr lvl="6" rtl="0" algn="r">
              <a:buNone/>
              <a:defRPr sz="1000">
                <a:solidFill>
                  <a:schemeClr val="accent1"/>
                </a:solidFill>
                <a:latin typeface="Lato"/>
                <a:ea typeface="Lato"/>
                <a:cs typeface="Lato"/>
                <a:sym typeface="Lato"/>
              </a:defRPr>
            </a:lvl7pPr>
            <a:lvl8pPr lvl="7" rtl="0" algn="r">
              <a:buNone/>
              <a:defRPr sz="1000">
                <a:solidFill>
                  <a:schemeClr val="accent1"/>
                </a:solidFill>
                <a:latin typeface="Lato"/>
                <a:ea typeface="Lato"/>
                <a:cs typeface="Lato"/>
                <a:sym typeface="Lato"/>
              </a:defRPr>
            </a:lvl8pPr>
            <a:lvl9pPr lvl="8" rtl="0"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 Id="rId3" Type="http://schemas.openxmlformats.org/officeDocument/2006/relationships/image" Target="../media/image2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 Id="rId3" Type="http://schemas.openxmlformats.org/officeDocument/2006/relationships/image" Target="../media/image5.png"/><Relationship Id="rId4" Type="http://schemas.openxmlformats.org/officeDocument/2006/relationships/image" Target="../media/image8.png"/><Relationship Id="rId5" Type="http://schemas.openxmlformats.org/officeDocument/2006/relationships/image" Target="../media/image9.png"/><Relationship Id="rId6" Type="http://schemas.openxmlformats.org/officeDocument/2006/relationships/image" Target="../media/image16.png"/><Relationship Id="rId7" Type="http://schemas.openxmlformats.org/officeDocument/2006/relationships/image" Target="../media/image3.png"/></Relationships>
</file>

<file path=ppt/slides/_rels/slide13.xml.rels><?xml version="1.0" encoding="UTF-8" standalone="yes"?><Relationships xmlns="http://schemas.openxmlformats.org/package/2006/relationships"><Relationship Id="rId10" Type="http://schemas.openxmlformats.org/officeDocument/2006/relationships/image" Target="../media/image30.png"/><Relationship Id="rId1" Type="http://schemas.openxmlformats.org/officeDocument/2006/relationships/slideLayout" Target="../slideLayouts/slideLayout14.xml"/><Relationship Id="rId2" Type="http://schemas.openxmlformats.org/officeDocument/2006/relationships/notesSlide" Target="../notesSlides/notesSlide13.xml"/><Relationship Id="rId3" Type="http://schemas.openxmlformats.org/officeDocument/2006/relationships/image" Target="../media/image21.png"/><Relationship Id="rId4" Type="http://schemas.openxmlformats.org/officeDocument/2006/relationships/image" Target="../media/image19.png"/><Relationship Id="rId9" Type="http://schemas.openxmlformats.org/officeDocument/2006/relationships/image" Target="../media/image25.png"/><Relationship Id="rId5" Type="http://schemas.openxmlformats.org/officeDocument/2006/relationships/image" Target="../media/image24.png"/><Relationship Id="rId6" Type="http://schemas.openxmlformats.org/officeDocument/2006/relationships/image" Target="../media/image23.png"/><Relationship Id="rId7" Type="http://schemas.openxmlformats.org/officeDocument/2006/relationships/image" Target="../media/image22.png"/><Relationship Id="rId8" Type="http://schemas.openxmlformats.org/officeDocument/2006/relationships/image" Target="../media/image2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 Id="rId3" Type="http://schemas.openxmlformats.org/officeDocument/2006/relationships/hyperlink" Target="http://www.youtube.com/watch?v=oheekef7oJk" TargetMode="External"/><Relationship Id="rId4" Type="http://schemas.openxmlformats.org/officeDocument/2006/relationships/image" Target="../media/image31.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 Id="rId3" Type="http://schemas.openxmlformats.org/officeDocument/2006/relationships/image" Target="../media/image2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 Id="rId3" Type="http://schemas.openxmlformats.org/officeDocument/2006/relationships/image" Target="../media/image2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 Id="rId3" Type="http://schemas.openxmlformats.org/officeDocument/2006/relationships/hyperlink" Target="http://www.youtube.com/watch?v=502ILHjX9EE" TargetMode="External"/><Relationship Id="rId4" Type="http://schemas.openxmlformats.org/officeDocument/2006/relationships/image" Target="../media/image28.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xml"/><Relationship Id="rId3" Type="http://schemas.openxmlformats.org/officeDocument/2006/relationships/image" Target="../media/image3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xml"/><Relationship Id="rId3" Type="http://schemas.openxmlformats.org/officeDocument/2006/relationships/image" Target="../media/image3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xml"/><Relationship Id="rId3" Type="http://schemas.openxmlformats.org/officeDocument/2006/relationships/image" Target="../media/image3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xml"/><Relationship Id="rId3" Type="http://schemas.openxmlformats.org/officeDocument/2006/relationships/image" Target="../media/image36.png"/><Relationship Id="rId4" Type="http://schemas.openxmlformats.org/officeDocument/2006/relationships/hyperlink" Target="https://www.agilealliance.org/glossary/user-stories/" TargetMode="External"/><Relationship Id="rId5" Type="http://schemas.openxmlformats.org/officeDocument/2006/relationships/hyperlink" Target="https://www.agilealliance.org/glossary/split/" TargetMode="External"/><Relationship Id="rId6" Type="http://schemas.openxmlformats.org/officeDocument/2006/relationships/hyperlink" Target="https://www.agilealliance.org/glossary/iteration/"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xml"/><Relationship Id="rId3" Type="http://schemas.openxmlformats.org/officeDocument/2006/relationships/image" Target="../media/image3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xml"/><Relationship Id="rId3" Type="http://schemas.openxmlformats.org/officeDocument/2006/relationships/image" Target="../media/image3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8.xml"/><Relationship Id="rId3" Type="http://schemas.openxmlformats.org/officeDocument/2006/relationships/image" Target="../media/image3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9.xml"/><Relationship Id="rId3" Type="http://schemas.openxmlformats.org/officeDocument/2006/relationships/image" Target="../media/image3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xml"/><Relationship Id="rId3" Type="http://schemas.openxmlformats.org/officeDocument/2006/relationships/image" Target="../media/image14.png"/><Relationship Id="rId4" Type="http://schemas.openxmlformats.org/officeDocument/2006/relationships/hyperlink" Target="http://drive.google.com/file/d/1OqmzX-VZnCP9QgP-v6OARK-NhDkdLAKW/view" TargetMode="External"/><Relationship Id="rId5"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 Id="rId3" Type="http://schemas.openxmlformats.org/officeDocument/2006/relationships/image" Target="../media/image6.png"/><Relationship Id="rId4" Type="http://schemas.openxmlformats.org/officeDocument/2006/relationships/hyperlink" Target="http://drive.google.com/file/d/1AeYPV6uIb6-CcCp1iZrKmntCyxWkvTE-/view" TargetMode="External"/><Relationship Id="rId5"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 Id="rId3" Type="http://schemas.openxmlformats.org/officeDocument/2006/relationships/image" Target="../media/image12.jpg"/><Relationship Id="rId4" Type="http://schemas.openxmlformats.org/officeDocument/2006/relationships/hyperlink" Target="http://drive.google.com/file/d/1wNCIk-PnjlOWReMQYSWz8P_ygqyrX08s/view" TargetMode="External"/><Relationship Id="rId5"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 Id="rId3" Type="http://schemas.openxmlformats.org/officeDocument/2006/relationships/image" Target="../media/image10.png"/><Relationship Id="rId4" Type="http://schemas.openxmlformats.org/officeDocument/2006/relationships/hyperlink" Target="http://drive.google.com/file/d/1P4-YOUsdDsoHxoZcWqe_ocH7ExUG0c2E/view" TargetMode="External"/><Relationship Id="rId5"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 Id="rId3" Type="http://schemas.openxmlformats.org/officeDocument/2006/relationships/image" Target="../media/image15.png"/><Relationship Id="rId4" Type="http://schemas.openxmlformats.org/officeDocument/2006/relationships/image" Target="../media/image18.png"/><Relationship Id="rId5" Type="http://schemas.openxmlformats.org/officeDocument/2006/relationships/image" Target="../media/image13.png"/><Relationship Id="rId6" Type="http://schemas.openxmlformats.org/officeDocument/2006/relationships/image" Target="../media/image7.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 Id="rId3"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29"/>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Instructions</a:t>
            </a:r>
            <a:endParaRPr/>
          </a:p>
        </p:txBody>
      </p:sp>
      <p:sp>
        <p:nvSpPr>
          <p:cNvPr id="139" name="Google Shape;139;p29"/>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Welcome to our second online training session!</a:t>
            </a:r>
            <a:endParaRPr sz="1800"/>
          </a:p>
          <a:p>
            <a:pPr indent="0" lvl="0" marL="0" rtl="0" algn="l">
              <a:spcBef>
                <a:spcPts val="0"/>
              </a:spcBef>
              <a:spcAft>
                <a:spcPts val="0"/>
              </a:spcAft>
              <a:buNone/>
            </a:pPr>
            <a:r>
              <a:rPr lang="en" sz="1800"/>
              <a:t>Please read through this deck in advance of next week’s session.</a:t>
            </a:r>
            <a:endParaRPr sz="1800"/>
          </a:p>
          <a:p>
            <a:pPr indent="0" lvl="0" marL="0" rtl="0" algn="l">
              <a:spcBef>
                <a:spcPts val="0"/>
              </a:spcBef>
              <a:spcAft>
                <a:spcPts val="0"/>
              </a:spcAft>
              <a:buNone/>
            </a:pPr>
            <a:r>
              <a:rPr lang="en" sz="1800"/>
              <a:t>On some slides you will see an icon - please click to hear more. </a:t>
            </a:r>
            <a:endParaRPr sz="700"/>
          </a:p>
          <a:p>
            <a:pPr indent="0" lvl="0" marL="0" rtl="0" algn="l">
              <a:spcBef>
                <a:spcPts val="0"/>
              </a:spcBef>
              <a:spcAft>
                <a:spcPts val="0"/>
              </a:spcAft>
              <a:buNone/>
            </a:pPr>
            <a:r>
              <a:rPr lang="en" sz="1800"/>
              <a:t>Next week’s session will be an interactive video call which will test your understanding of the material! </a:t>
            </a:r>
            <a:endParaRPr sz="1800"/>
          </a:p>
        </p:txBody>
      </p:sp>
      <p:pic>
        <p:nvPicPr>
          <p:cNvPr id="140" name="Google Shape;140;p29"/>
          <p:cNvPicPr preferRelativeResize="0"/>
          <p:nvPr/>
        </p:nvPicPr>
        <p:blipFill rotWithShape="1">
          <a:blip r:embed="rId3">
            <a:alphaModFix/>
          </a:blip>
          <a:srcRect b="-4890" l="-7640" r="7640" t="4890"/>
          <a:stretch/>
        </p:blipFill>
        <p:spPr>
          <a:xfrm>
            <a:off x="7348275" y="1692450"/>
            <a:ext cx="1390650" cy="14478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38"/>
          <p:cNvSpPr txBox="1"/>
          <p:nvPr>
            <p:ph type="title"/>
          </p:nvPr>
        </p:nvSpPr>
        <p:spPr>
          <a:xfrm>
            <a:off x="729450" y="4080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Scrum</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39"/>
          <p:cNvSpPr txBox="1"/>
          <p:nvPr>
            <p:ph type="title"/>
          </p:nvPr>
        </p:nvSpPr>
        <p:spPr>
          <a:xfrm>
            <a:off x="144900" y="-23700"/>
            <a:ext cx="7688700" cy="535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What is Scrum?</a:t>
            </a:r>
            <a:endParaRPr/>
          </a:p>
        </p:txBody>
      </p:sp>
      <p:sp>
        <p:nvSpPr>
          <p:cNvPr id="217" name="Google Shape;217;p39"/>
          <p:cNvSpPr txBox="1"/>
          <p:nvPr>
            <p:ph idx="1" type="body"/>
          </p:nvPr>
        </p:nvSpPr>
        <p:spPr>
          <a:xfrm>
            <a:off x="144900" y="836875"/>
            <a:ext cx="4025700" cy="4028400"/>
          </a:xfrm>
          <a:prstGeom prst="rect">
            <a:avLst/>
          </a:prstGeom>
        </p:spPr>
        <p:txBody>
          <a:bodyPr anchorCtr="0" anchor="t" bIns="91425" lIns="91425" spcFirstLastPara="1" rIns="91425" wrap="square" tIns="91425">
            <a:noAutofit/>
          </a:bodyPr>
          <a:lstStyle/>
          <a:p>
            <a:pPr indent="-301625" lvl="0" marL="457200" rtl="0" algn="l">
              <a:spcBef>
                <a:spcPts val="0"/>
              </a:spcBef>
              <a:spcAft>
                <a:spcPts val="0"/>
              </a:spcAft>
              <a:buClr>
                <a:srgbClr val="000000"/>
              </a:buClr>
              <a:buSzPts val="1150"/>
              <a:buFont typeface="Raleway"/>
              <a:buChar char="●"/>
            </a:pPr>
            <a:r>
              <a:rPr lang="en" sz="1150">
                <a:solidFill>
                  <a:srgbClr val="000000"/>
                </a:solidFill>
                <a:latin typeface="Raleway"/>
                <a:ea typeface="Raleway"/>
                <a:cs typeface="Raleway"/>
                <a:sym typeface="Raleway"/>
              </a:rPr>
              <a:t>SCRUM is one of many agile methodologies used by software companies since 1993.  </a:t>
            </a:r>
            <a:endParaRPr sz="1150">
              <a:solidFill>
                <a:srgbClr val="000000"/>
              </a:solidFill>
              <a:latin typeface="Raleway"/>
              <a:ea typeface="Raleway"/>
              <a:cs typeface="Raleway"/>
              <a:sym typeface="Raleway"/>
            </a:endParaRPr>
          </a:p>
          <a:p>
            <a:pPr indent="-301625" lvl="0" marL="457200" marR="0" rtl="0" algn="l">
              <a:lnSpc>
                <a:spcPct val="115000"/>
              </a:lnSpc>
              <a:spcBef>
                <a:spcPts val="1000"/>
              </a:spcBef>
              <a:spcAft>
                <a:spcPts val="0"/>
              </a:spcAft>
              <a:buClr>
                <a:srgbClr val="000000"/>
              </a:buClr>
              <a:buSzPts val="1150"/>
              <a:buFont typeface="Raleway"/>
              <a:buChar char="●"/>
            </a:pPr>
            <a:r>
              <a:rPr lang="en" sz="1150">
                <a:solidFill>
                  <a:srgbClr val="000000"/>
                </a:solidFill>
                <a:latin typeface="Raleway"/>
                <a:ea typeface="Raleway"/>
                <a:cs typeface="Raleway"/>
                <a:sym typeface="Raleway"/>
              </a:rPr>
              <a:t>It is particularly characterised by its sprints, ceremonies and roles (read on!).</a:t>
            </a:r>
            <a:endParaRPr sz="1150">
              <a:solidFill>
                <a:srgbClr val="000000"/>
              </a:solidFill>
              <a:latin typeface="Raleway"/>
              <a:ea typeface="Raleway"/>
              <a:cs typeface="Raleway"/>
              <a:sym typeface="Raleway"/>
            </a:endParaRPr>
          </a:p>
          <a:p>
            <a:pPr indent="-301625" lvl="0" marL="457200" marR="0" rtl="0" algn="l">
              <a:lnSpc>
                <a:spcPct val="115000"/>
              </a:lnSpc>
              <a:spcBef>
                <a:spcPts val="1000"/>
              </a:spcBef>
              <a:spcAft>
                <a:spcPts val="0"/>
              </a:spcAft>
              <a:buClr>
                <a:srgbClr val="000000"/>
              </a:buClr>
              <a:buSzPts val="1150"/>
              <a:buFont typeface="Raleway"/>
              <a:buChar char="●"/>
            </a:pPr>
            <a:r>
              <a:rPr lang="en" sz="1150">
                <a:solidFill>
                  <a:srgbClr val="000000"/>
                </a:solidFill>
                <a:latin typeface="Raleway"/>
                <a:ea typeface="Raleway"/>
                <a:cs typeface="Raleway"/>
                <a:sym typeface="Raleway"/>
              </a:rPr>
              <a:t>A Sprint is a a time-box of one month or less during which a “Done”, useable, and potentially releasable product increment is created. </a:t>
            </a:r>
            <a:endParaRPr sz="1150">
              <a:solidFill>
                <a:srgbClr val="000000"/>
              </a:solidFill>
              <a:latin typeface="Raleway"/>
              <a:ea typeface="Raleway"/>
              <a:cs typeface="Raleway"/>
              <a:sym typeface="Raleway"/>
            </a:endParaRPr>
          </a:p>
          <a:p>
            <a:pPr indent="-301625" lvl="0" marL="457200" marR="0" rtl="0" algn="l">
              <a:lnSpc>
                <a:spcPct val="115000"/>
              </a:lnSpc>
              <a:spcBef>
                <a:spcPts val="1000"/>
              </a:spcBef>
              <a:spcAft>
                <a:spcPts val="0"/>
              </a:spcAft>
              <a:buClr>
                <a:srgbClr val="000000"/>
              </a:buClr>
              <a:buSzPts val="1150"/>
              <a:buFont typeface="Raleway"/>
              <a:buChar char="●"/>
            </a:pPr>
            <a:r>
              <a:rPr lang="en" sz="1150">
                <a:solidFill>
                  <a:srgbClr val="000000"/>
                </a:solidFill>
                <a:latin typeface="Raleway"/>
                <a:ea typeface="Raleway"/>
                <a:cs typeface="Raleway"/>
                <a:sym typeface="Raleway"/>
              </a:rPr>
              <a:t>Sprints have consistent durations.</a:t>
            </a:r>
            <a:endParaRPr sz="1150">
              <a:solidFill>
                <a:srgbClr val="000000"/>
              </a:solidFill>
              <a:latin typeface="Raleway"/>
              <a:ea typeface="Raleway"/>
              <a:cs typeface="Raleway"/>
              <a:sym typeface="Raleway"/>
            </a:endParaRPr>
          </a:p>
          <a:p>
            <a:pPr indent="-301625" lvl="0" marL="457200" marR="0" rtl="0" algn="l">
              <a:lnSpc>
                <a:spcPct val="115000"/>
              </a:lnSpc>
              <a:spcBef>
                <a:spcPts val="1000"/>
              </a:spcBef>
              <a:spcAft>
                <a:spcPts val="0"/>
              </a:spcAft>
              <a:buClr>
                <a:srgbClr val="000000"/>
              </a:buClr>
              <a:buSzPts val="1150"/>
              <a:buFont typeface="Raleway"/>
              <a:buChar char="●"/>
            </a:pPr>
            <a:r>
              <a:rPr lang="en" sz="1150">
                <a:solidFill>
                  <a:srgbClr val="000000"/>
                </a:solidFill>
                <a:latin typeface="Raleway"/>
                <a:ea typeface="Raleway"/>
                <a:cs typeface="Raleway"/>
                <a:sym typeface="Raleway"/>
              </a:rPr>
              <a:t>Work is taken into a sprint from the product backlog, defined by a Product Owner. Once the sprint starts scope cannot be added to the sprint..</a:t>
            </a:r>
            <a:endParaRPr sz="1150">
              <a:solidFill>
                <a:srgbClr val="000000"/>
              </a:solidFill>
              <a:latin typeface="Raleway"/>
              <a:ea typeface="Raleway"/>
              <a:cs typeface="Raleway"/>
              <a:sym typeface="Raleway"/>
            </a:endParaRPr>
          </a:p>
          <a:p>
            <a:pPr indent="-301625" lvl="0" marL="457200" marR="0" rtl="0" algn="l">
              <a:lnSpc>
                <a:spcPct val="115000"/>
              </a:lnSpc>
              <a:spcBef>
                <a:spcPts val="1000"/>
              </a:spcBef>
              <a:spcAft>
                <a:spcPts val="0"/>
              </a:spcAft>
              <a:buClr>
                <a:srgbClr val="000000"/>
              </a:buClr>
              <a:buSzPts val="1150"/>
              <a:buFont typeface="Raleway"/>
              <a:buChar char="●"/>
            </a:pPr>
            <a:r>
              <a:rPr lang="en" sz="1150">
                <a:solidFill>
                  <a:srgbClr val="000000"/>
                </a:solidFill>
                <a:latin typeface="Raleway"/>
                <a:ea typeface="Raleway"/>
                <a:cs typeface="Raleway"/>
                <a:sym typeface="Raleway"/>
              </a:rPr>
              <a:t>A new Sprint starts immediately after the conclusion of the previous Sprint.</a:t>
            </a:r>
            <a:endParaRPr sz="1150">
              <a:solidFill>
                <a:srgbClr val="000000"/>
              </a:solidFill>
              <a:latin typeface="Raleway"/>
              <a:ea typeface="Raleway"/>
              <a:cs typeface="Raleway"/>
              <a:sym typeface="Raleway"/>
            </a:endParaRPr>
          </a:p>
          <a:p>
            <a:pPr indent="-301625" lvl="0" marL="457200" marR="0" rtl="0" algn="l">
              <a:lnSpc>
                <a:spcPct val="115000"/>
              </a:lnSpc>
              <a:spcBef>
                <a:spcPts val="1000"/>
              </a:spcBef>
              <a:spcAft>
                <a:spcPts val="1000"/>
              </a:spcAft>
              <a:buClr>
                <a:srgbClr val="000000"/>
              </a:buClr>
              <a:buSzPts val="1150"/>
              <a:buFont typeface="Raleway"/>
              <a:buChar char="●"/>
            </a:pPr>
            <a:r>
              <a:rPr b="1" lang="en" sz="1150">
                <a:solidFill>
                  <a:srgbClr val="000000"/>
                </a:solidFill>
                <a:latin typeface="Raleway"/>
                <a:ea typeface="Raleway"/>
                <a:cs typeface="Raleway"/>
                <a:sym typeface="Raleway"/>
              </a:rPr>
              <a:t>At the end of of each sprint the team should be able to ship working software. </a:t>
            </a:r>
            <a:endParaRPr sz="1150">
              <a:solidFill>
                <a:srgbClr val="000000"/>
              </a:solidFill>
              <a:latin typeface="Raleway"/>
              <a:ea typeface="Raleway"/>
              <a:cs typeface="Raleway"/>
              <a:sym typeface="Raleway"/>
            </a:endParaRPr>
          </a:p>
        </p:txBody>
      </p:sp>
      <p:pic>
        <p:nvPicPr>
          <p:cNvPr id="218" name="Google Shape;218;p39"/>
          <p:cNvPicPr preferRelativeResize="0"/>
          <p:nvPr/>
        </p:nvPicPr>
        <p:blipFill rotWithShape="1">
          <a:blip r:embed="rId3">
            <a:alphaModFix/>
          </a:blip>
          <a:srcRect b="0" l="0" r="0" t="0"/>
          <a:stretch/>
        </p:blipFill>
        <p:spPr>
          <a:xfrm>
            <a:off x="4303105" y="1305104"/>
            <a:ext cx="4555025" cy="26349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40"/>
          <p:cNvSpPr txBox="1"/>
          <p:nvPr>
            <p:ph type="title"/>
          </p:nvPr>
        </p:nvSpPr>
        <p:spPr>
          <a:xfrm>
            <a:off x="144900" y="-23700"/>
            <a:ext cx="7688700" cy="535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Scrum Roles</a:t>
            </a:r>
            <a:endParaRPr/>
          </a:p>
        </p:txBody>
      </p:sp>
      <p:pic>
        <p:nvPicPr>
          <p:cNvPr id="224" name="Google Shape;224;p40"/>
          <p:cNvPicPr preferRelativeResize="0"/>
          <p:nvPr/>
        </p:nvPicPr>
        <p:blipFill rotWithShape="1">
          <a:blip r:embed="rId3">
            <a:alphaModFix/>
          </a:blip>
          <a:srcRect b="0" l="0" r="0" t="0"/>
          <a:stretch/>
        </p:blipFill>
        <p:spPr>
          <a:xfrm>
            <a:off x="483180" y="1335617"/>
            <a:ext cx="1656184" cy="1656184"/>
          </a:xfrm>
          <a:prstGeom prst="rect">
            <a:avLst/>
          </a:prstGeom>
          <a:noFill/>
          <a:ln>
            <a:noFill/>
          </a:ln>
        </p:spPr>
      </p:pic>
      <p:pic>
        <p:nvPicPr>
          <p:cNvPr id="225" name="Google Shape;225;p40"/>
          <p:cNvPicPr preferRelativeResize="0"/>
          <p:nvPr/>
        </p:nvPicPr>
        <p:blipFill rotWithShape="1">
          <a:blip r:embed="rId4">
            <a:alphaModFix/>
          </a:blip>
          <a:srcRect b="0" l="0" r="0" t="0"/>
          <a:stretch/>
        </p:blipFill>
        <p:spPr>
          <a:xfrm>
            <a:off x="2954886" y="1395824"/>
            <a:ext cx="1630851" cy="1630851"/>
          </a:xfrm>
          <a:prstGeom prst="rect">
            <a:avLst/>
          </a:prstGeom>
          <a:noFill/>
          <a:ln>
            <a:noFill/>
          </a:ln>
        </p:spPr>
      </p:pic>
      <p:pic>
        <p:nvPicPr>
          <p:cNvPr id="226" name="Google Shape;226;p40"/>
          <p:cNvPicPr preferRelativeResize="0"/>
          <p:nvPr/>
        </p:nvPicPr>
        <p:blipFill rotWithShape="1">
          <a:blip r:embed="rId5">
            <a:alphaModFix/>
          </a:blip>
          <a:srcRect b="0" l="0" r="0" t="0"/>
          <a:stretch/>
        </p:blipFill>
        <p:spPr>
          <a:xfrm>
            <a:off x="5043917" y="1475604"/>
            <a:ext cx="1528948" cy="1528948"/>
          </a:xfrm>
          <a:prstGeom prst="rect">
            <a:avLst/>
          </a:prstGeom>
          <a:noFill/>
          <a:ln>
            <a:noFill/>
          </a:ln>
        </p:spPr>
      </p:pic>
      <p:pic>
        <p:nvPicPr>
          <p:cNvPr id="227" name="Google Shape;227;p40"/>
          <p:cNvPicPr preferRelativeResize="0"/>
          <p:nvPr/>
        </p:nvPicPr>
        <p:blipFill rotWithShape="1">
          <a:blip r:embed="rId6">
            <a:alphaModFix/>
          </a:blip>
          <a:srcRect b="0" l="0" r="0" t="0"/>
          <a:stretch/>
        </p:blipFill>
        <p:spPr>
          <a:xfrm>
            <a:off x="6225073" y="1471345"/>
            <a:ext cx="1528035" cy="1528035"/>
          </a:xfrm>
          <a:prstGeom prst="rect">
            <a:avLst/>
          </a:prstGeom>
          <a:noFill/>
          <a:ln>
            <a:noFill/>
          </a:ln>
        </p:spPr>
      </p:pic>
      <p:pic>
        <p:nvPicPr>
          <p:cNvPr id="228" name="Google Shape;228;p40"/>
          <p:cNvPicPr preferRelativeResize="0"/>
          <p:nvPr/>
        </p:nvPicPr>
        <p:blipFill rotWithShape="1">
          <a:blip r:embed="rId7">
            <a:alphaModFix/>
          </a:blip>
          <a:srcRect b="0" l="0" r="13837" t="0"/>
          <a:stretch/>
        </p:blipFill>
        <p:spPr>
          <a:xfrm>
            <a:off x="7345913" y="1337239"/>
            <a:ext cx="1441504" cy="1672957"/>
          </a:xfrm>
          <a:prstGeom prst="rect">
            <a:avLst/>
          </a:prstGeom>
          <a:noFill/>
          <a:ln>
            <a:noFill/>
          </a:ln>
        </p:spPr>
      </p:pic>
      <p:sp>
        <p:nvSpPr>
          <p:cNvPr id="229" name="Google Shape;229;p40"/>
          <p:cNvSpPr/>
          <p:nvPr/>
        </p:nvSpPr>
        <p:spPr>
          <a:xfrm>
            <a:off x="340585" y="2981369"/>
            <a:ext cx="2089800" cy="648000"/>
          </a:xfrm>
          <a:prstGeom prst="roundRect">
            <a:avLst>
              <a:gd fmla="val 16667" name="adj"/>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rPr i="0" lang="en" sz="1350" u="none" cap="none" strike="noStrike">
                <a:solidFill>
                  <a:schemeClr val="lt1"/>
                </a:solidFill>
                <a:latin typeface="Raleway"/>
                <a:ea typeface="Raleway"/>
                <a:cs typeface="Raleway"/>
                <a:sym typeface="Raleway"/>
              </a:rPr>
              <a:t>Product Owner</a:t>
            </a:r>
            <a:endParaRPr i="0" sz="1400" u="none" cap="none" strike="noStrike">
              <a:solidFill>
                <a:srgbClr val="000000"/>
              </a:solidFill>
              <a:latin typeface="Raleway"/>
              <a:ea typeface="Raleway"/>
              <a:cs typeface="Raleway"/>
              <a:sym typeface="Raleway"/>
            </a:endParaRPr>
          </a:p>
        </p:txBody>
      </p:sp>
      <p:sp>
        <p:nvSpPr>
          <p:cNvPr id="230" name="Google Shape;230;p40"/>
          <p:cNvSpPr/>
          <p:nvPr/>
        </p:nvSpPr>
        <p:spPr>
          <a:xfrm>
            <a:off x="2732461" y="2981369"/>
            <a:ext cx="2089800" cy="648000"/>
          </a:xfrm>
          <a:prstGeom prst="roundRect">
            <a:avLst>
              <a:gd fmla="val 16667" name="adj"/>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rPr i="0" lang="en" sz="1350" u="none" cap="none" strike="noStrike">
                <a:solidFill>
                  <a:schemeClr val="lt1"/>
                </a:solidFill>
                <a:latin typeface="Raleway"/>
                <a:ea typeface="Raleway"/>
                <a:cs typeface="Raleway"/>
                <a:sym typeface="Raleway"/>
              </a:rPr>
              <a:t>Scrum Master</a:t>
            </a:r>
            <a:endParaRPr i="0" sz="1400" u="none" cap="none" strike="noStrike">
              <a:solidFill>
                <a:srgbClr val="000000"/>
              </a:solidFill>
              <a:latin typeface="Raleway"/>
              <a:ea typeface="Raleway"/>
              <a:cs typeface="Raleway"/>
              <a:sym typeface="Raleway"/>
            </a:endParaRPr>
          </a:p>
        </p:txBody>
      </p:sp>
      <p:sp>
        <p:nvSpPr>
          <p:cNvPr id="231" name="Google Shape;231;p40"/>
          <p:cNvSpPr/>
          <p:nvPr/>
        </p:nvSpPr>
        <p:spPr>
          <a:xfrm>
            <a:off x="5972753" y="3003638"/>
            <a:ext cx="2089800" cy="648000"/>
          </a:xfrm>
          <a:prstGeom prst="roundRect">
            <a:avLst>
              <a:gd fmla="val 16667" name="adj"/>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rPr i="0" lang="en" sz="1350" u="none" cap="none" strike="noStrike">
                <a:solidFill>
                  <a:schemeClr val="lt1"/>
                </a:solidFill>
                <a:latin typeface="Raleway"/>
                <a:ea typeface="Raleway"/>
                <a:cs typeface="Raleway"/>
                <a:sym typeface="Raleway"/>
              </a:rPr>
              <a:t>Team Member</a:t>
            </a:r>
            <a:endParaRPr i="0" sz="1400" u="none" cap="none" strike="noStrike">
              <a:solidFill>
                <a:srgbClr val="000000"/>
              </a:solidFill>
              <a:latin typeface="Raleway"/>
              <a:ea typeface="Raleway"/>
              <a:cs typeface="Raleway"/>
              <a:sym typeface="Raleway"/>
            </a:endParaRPr>
          </a:p>
        </p:txBody>
      </p:sp>
      <p:sp>
        <p:nvSpPr>
          <p:cNvPr id="232" name="Google Shape;232;p40"/>
          <p:cNvSpPr txBox="1"/>
          <p:nvPr/>
        </p:nvSpPr>
        <p:spPr>
          <a:xfrm>
            <a:off x="340575" y="697700"/>
            <a:ext cx="8112900" cy="42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aleway"/>
                <a:ea typeface="Raleway"/>
                <a:cs typeface="Raleway"/>
                <a:sym typeface="Raleway"/>
              </a:rPr>
              <a:t>Scrum is characterised by specific roles which have distinct responsibilities:</a:t>
            </a:r>
            <a:endParaRPr>
              <a:latin typeface="Raleway"/>
              <a:ea typeface="Raleway"/>
              <a:cs typeface="Raleway"/>
              <a:sym typeface="Raleway"/>
            </a:endParaRPr>
          </a:p>
        </p:txBody>
      </p:sp>
      <p:sp>
        <p:nvSpPr>
          <p:cNvPr id="233" name="Google Shape;233;p40"/>
          <p:cNvSpPr txBox="1"/>
          <p:nvPr/>
        </p:nvSpPr>
        <p:spPr>
          <a:xfrm>
            <a:off x="398750" y="3629500"/>
            <a:ext cx="2031600" cy="1378500"/>
          </a:xfrm>
          <a:prstGeom prst="rect">
            <a:avLst/>
          </a:prstGeom>
          <a:noFill/>
          <a:ln>
            <a:noFill/>
          </a:ln>
        </p:spPr>
        <p:txBody>
          <a:bodyPr anchorCtr="0" anchor="t" bIns="91425" lIns="91425" spcFirstLastPara="1" rIns="91425" wrap="square" tIns="91425">
            <a:noAutofit/>
          </a:bodyPr>
          <a:lstStyle/>
          <a:p>
            <a:pPr indent="0" lvl="0" marL="0" rtl="0" algn="l">
              <a:lnSpc>
                <a:spcPct val="111066"/>
              </a:lnSpc>
              <a:spcBef>
                <a:spcPts val="150"/>
              </a:spcBef>
              <a:spcAft>
                <a:spcPts val="0"/>
              </a:spcAft>
              <a:buNone/>
            </a:pPr>
            <a:r>
              <a:rPr lang="en" sz="900">
                <a:solidFill>
                  <a:srgbClr val="2B2B32"/>
                </a:solidFill>
                <a:latin typeface="Raleway"/>
                <a:ea typeface="Raleway"/>
                <a:cs typeface="Raleway"/>
                <a:sym typeface="Raleway"/>
              </a:rPr>
              <a:t>Takes the inputs of what the product should be and translates them into a  product vision and backlog.</a:t>
            </a:r>
            <a:endParaRPr sz="900">
              <a:solidFill>
                <a:srgbClr val="2B2B32"/>
              </a:solidFill>
              <a:latin typeface="Raleway"/>
              <a:ea typeface="Raleway"/>
              <a:cs typeface="Raleway"/>
              <a:sym typeface="Raleway"/>
            </a:endParaRPr>
          </a:p>
          <a:p>
            <a:pPr indent="0" lvl="0" marL="0" rtl="0" algn="l">
              <a:spcBef>
                <a:spcPts val="0"/>
              </a:spcBef>
              <a:spcAft>
                <a:spcPts val="0"/>
              </a:spcAft>
              <a:buNone/>
            </a:pPr>
            <a:r>
              <a:t/>
            </a:r>
            <a:endParaRPr>
              <a:latin typeface="Raleway"/>
              <a:ea typeface="Raleway"/>
              <a:cs typeface="Raleway"/>
              <a:sym typeface="Raleway"/>
            </a:endParaRPr>
          </a:p>
        </p:txBody>
      </p:sp>
      <p:sp>
        <p:nvSpPr>
          <p:cNvPr id="234" name="Google Shape;234;p40"/>
          <p:cNvSpPr txBox="1"/>
          <p:nvPr/>
        </p:nvSpPr>
        <p:spPr>
          <a:xfrm>
            <a:off x="6001850" y="3629500"/>
            <a:ext cx="2031600" cy="1378500"/>
          </a:xfrm>
          <a:prstGeom prst="rect">
            <a:avLst/>
          </a:prstGeom>
          <a:noFill/>
          <a:ln>
            <a:noFill/>
          </a:ln>
        </p:spPr>
        <p:txBody>
          <a:bodyPr anchorCtr="0" anchor="t" bIns="91425" lIns="91425" spcFirstLastPara="1" rIns="91425" wrap="square" tIns="91425">
            <a:noAutofit/>
          </a:bodyPr>
          <a:lstStyle/>
          <a:p>
            <a:pPr indent="0" lvl="0" marL="0" rtl="0" algn="l">
              <a:lnSpc>
                <a:spcPct val="111066"/>
              </a:lnSpc>
              <a:spcBef>
                <a:spcPts val="0"/>
              </a:spcBef>
              <a:spcAft>
                <a:spcPts val="0"/>
              </a:spcAft>
              <a:buNone/>
            </a:pPr>
            <a:r>
              <a:rPr lang="en" sz="900">
                <a:solidFill>
                  <a:srgbClr val="2B2B32"/>
                </a:solidFill>
                <a:latin typeface="Raleway"/>
                <a:ea typeface="Raleway"/>
                <a:cs typeface="Raleway"/>
                <a:sym typeface="Raleway"/>
              </a:rPr>
              <a:t>Develops the product envisioned by the  Product Owner. The team should be cross functional i.e. include all the skills required to build a potentially shippable product.</a:t>
            </a:r>
            <a:endParaRPr sz="900">
              <a:solidFill>
                <a:srgbClr val="2B2B32"/>
              </a:solidFill>
              <a:latin typeface="Raleway"/>
              <a:ea typeface="Raleway"/>
              <a:cs typeface="Raleway"/>
              <a:sym typeface="Raleway"/>
            </a:endParaRPr>
          </a:p>
          <a:p>
            <a:pPr indent="0" lvl="0" marL="0" rtl="0" algn="l">
              <a:spcBef>
                <a:spcPts val="0"/>
              </a:spcBef>
              <a:spcAft>
                <a:spcPts val="0"/>
              </a:spcAft>
              <a:buNone/>
            </a:pPr>
            <a:r>
              <a:t/>
            </a:r>
            <a:endParaRPr>
              <a:latin typeface="Raleway"/>
              <a:ea typeface="Raleway"/>
              <a:cs typeface="Raleway"/>
              <a:sym typeface="Raleway"/>
            </a:endParaRPr>
          </a:p>
          <a:p>
            <a:pPr indent="0" lvl="0" marL="0" rtl="0" algn="l">
              <a:lnSpc>
                <a:spcPct val="111066"/>
              </a:lnSpc>
              <a:spcBef>
                <a:spcPts val="150"/>
              </a:spcBef>
              <a:spcAft>
                <a:spcPts val="0"/>
              </a:spcAft>
              <a:buNone/>
            </a:pPr>
            <a:r>
              <a:t/>
            </a:r>
            <a:endParaRPr sz="900">
              <a:solidFill>
                <a:srgbClr val="2B2B32"/>
              </a:solidFill>
              <a:latin typeface="Raleway"/>
              <a:ea typeface="Raleway"/>
              <a:cs typeface="Raleway"/>
              <a:sym typeface="Raleway"/>
            </a:endParaRPr>
          </a:p>
          <a:p>
            <a:pPr indent="0" lvl="0" marL="0" rtl="0" algn="l">
              <a:spcBef>
                <a:spcPts val="0"/>
              </a:spcBef>
              <a:spcAft>
                <a:spcPts val="0"/>
              </a:spcAft>
              <a:buNone/>
            </a:pPr>
            <a:r>
              <a:t/>
            </a:r>
            <a:endParaRPr>
              <a:latin typeface="Raleway"/>
              <a:ea typeface="Raleway"/>
              <a:cs typeface="Raleway"/>
              <a:sym typeface="Raleway"/>
            </a:endParaRPr>
          </a:p>
        </p:txBody>
      </p:sp>
      <p:sp>
        <p:nvSpPr>
          <p:cNvPr id="235" name="Google Shape;235;p40"/>
          <p:cNvSpPr txBox="1"/>
          <p:nvPr/>
        </p:nvSpPr>
        <p:spPr>
          <a:xfrm>
            <a:off x="2754500" y="3629500"/>
            <a:ext cx="2031600" cy="1378500"/>
          </a:xfrm>
          <a:prstGeom prst="rect">
            <a:avLst/>
          </a:prstGeom>
          <a:noFill/>
          <a:ln>
            <a:noFill/>
          </a:ln>
        </p:spPr>
        <p:txBody>
          <a:bodyPr anchorCtr="0" anchor="t" bIns="91425" lIns="91425" spcFirstLastPara="1" rIns="91425" wrap="square" tIns="91425">
            <a:noAutofit/>
          </a:bodyPr>
          <a:lstStyle/>
          <a:p>
            <a:pPr indent="0" lvl="0" marL="0" rtl="0" algn="l">
              <a:lnSpc>
                <a:spcPct val="111066"/>
              </a:lnSpc>
              <a:spcBef>
                <a:spcPts val="150"/>
              </a:spcBef>
              <a:spcAft>
                <a:spcPts val="0"/>
              </a:spcAft>
              <a:buNone/>
            </a:pPr>
            <a:r>
              <a:rPr lang="en" sz="900">
                <a:solidFill>
                  <a:srgbClr val="2B2B32"/>
                </a:solidFill>
                <a:latin typeface="Raleway"/>
                <a:ea typeface="Raleway"/>
                <a:cs typeface="Raleway"/>
                <a:sym typeface="Raleway"/>
              </a:rPr>
              <a:t>Does whatever it takes to make the  Scrum Team successful, such as  removing organizational impediments,  facilitating meetings, acting as a  gatekeeper so no one unnecessary interrupts the team's work. </a:t>
            </a:r>
            <a:endParaRPr sz="900">
              <a:solidFill>
                <a:srgbClr val="2B2B32"/>
              </a:solidFill>
              <a:latin typeface="Raleway"/>
              <a:ea typeface="Raleway"/>
              <a:cs typeface="Raleway"/>
              <a:sym typeface="Raleway"/>
            </a:endParaRPr>
          </a:p>
          <a:p>
            <a:pPr indent="0" lvl="0" marL="0" rtl="0" algn="l">
              <a:lnSpc>
                <a:spcPct val="111066"/>
              </a:lnSpc>
              <a:spcBef>
                <a:spcPts val="150"/>
              </a:spcBef>
              <a:spcAft>
                <a:spcPts val="0"/>
              </a:spcAft>
              <a:buNone/>
            </a:pPr>
            <a:r>
              <a:t/>
            </a:r>
            <a:endParaRPr sz="900">
              <a:solidFill>
                <a:srgbClr val="2B2B32"/>
              </a:solidFill>
              <a:latin typeface="Raleway"/>
              <a:ea typeface="Raleway"/>
              <a:cs typeface="Raleway"/>
              <a:sym typeface="Raleway"/>
            </a:endParaRPr>
          </a:p>
          <a:p>
            <a:pPr indent="0" lvl="0" marL="0" rtl="0" algn="l">
              <a:spcBef>
                <a:spcPts val="0"/>
              </a:spcBef>
              <a:spcAft>
                <a:spcPts val="0"/>
              </a:spcAft>
              <a:buNone/>
            </a:pPr>
            <a:r>
              <a:t/>
            </a:r>
            <a:endParaRPr>
              <a:latin typeface="Raleway"/>
              <a:ea typeface="Raleway"/>
              <a:cs typeface="Raleway"/>
              <a:sym typeface="Raleway"/>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pic>
        <p:nvPicPr>
          <p:cNvPr id="240" name="Google Shape;240;p41"/>
          <p:cNvPicPr preferRelativeResize="0"/>
          <p:nvPr/>
        </p:nvPicPr>
        <p:blipFill>
          <a:blip r:embed="rId3">
            <a:alphaModFix/>
          </a:blip>
          <a:stretch>
            <a:fillRect/>
          </a:stretch>
        </p:blipFill>
        <p:spPr>
          <a:xfrm>
            <a:off x="3313200" y="2118266"/>
            <a:ext cx="411479" cy="411479"/>
          </a:xfrm>
          <a:prstGeom prst="rect">
            <a:avLst/>
          </a:prstGeom>
          <a:noFill/>
          <a:ln>
            <a:noFill/>
          </a:ln>
        </p:spPr>
      </p:pic>
      <p:pic>
        <p:nvPicPr>
          <p:cNvPr id="241" name="Google Shape;241;p41"/>
          <p:cNvPicPr preferRelativeResize="0"/>
          <p:nvPr/>
        </p:nvPicPr>
        <p:blipFill rotWithShape="1">
          <a:blip r:embed="rId4">
            <a:alphaModFix/>
          </a:blip>
          <a:srcRect b="0" l="0" r="0" t="0"/>
          <a:stretch/>
        </p:blipFill>
        <p:spPr>
          <a:xfrm>
            <a:off x="1191" y="1191"/>
            <a:ext cx="1190" cy="1190"/>
          </a:xfrm>
          <a:prstGeom prst="rect">
            <a:avLst/>
          </a:prstGeom>
          <a:noFill/>
          <a:ln>
            <a:noFill/>
          </a:ln>
        </p:spPr>
      </p:pic>
      <p:sp>
        <p:nvSpPr>
          <p:cNvPr id="242" name="Google Shape;242;p41"/>
          <p:cNvSpPr txBox="1"/>
          <p:nvPr>
            <p:ph type="title"/>
          </p:nvPr>
        </p:nvSpPr>
        <p:spPr>
          <a:xfrm>
            <a:off x="144900" y="-23700"/>
            <a:ext cx="7688700" cy="5352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None/>
            </a:pPr>
            <a:r>
              <a:rPr lang="en"/>
              <a:t>Scrum Process</a:t>
            </a:r>
            <a:endParaRPr/>
          </a:p>
        </p:txBody>
      </p:sp>
      <p:sp>
        <p:nvSpPr>
          <p:cNvPr id="243" name="Google Shape;243;p41"/>
          <p:cNvSpPr txBox="1"/>
          <p:nvPr>
            <p:ph idx="12" type="sldNum"/>
          </p:nvPr>
        </p:nvSpPr>
        <p:spPr>
          <a:xfrm>
            <a:off x="8536302" y="4749851"/>
            <a:ext cx="548700" cy="393600"/>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b="0" lang="en" sz="1000">
                <a:solidFill>
                  <a:schemeClr val="accent1"/>
                </a:solidFill>
                <a:latin typeface="Lato"/>
                <a:ea typeface="Lato"/>
                <a:cs typeface="Lato"/>
                <a:sym typeface="Lato"/>
              </a:rPr>
              <a:t>‹#›</a:t>
            </a:fld>
            <a:endParaRPr b="0" sz="1000">
              <a:solidFill>
                <a:schemeClr val="accent1"/>
              </a:solidFill>
              <a:latin typeface="Lato"/>
              <a:ea typeface="Lato"/>
              <a:cs typeface="Lato"/>
              <a:sym typeface="Lato"/>
            </a:endParaRPr>
          </a:p>
        </p:txBody>
      </p:sp>
      <p:pic>
        <p:nvPicPr>
          <p:cNvPr id="244" name="Google Shape;244;p41"/>
          <p:cNvPicPr preferRelativeResize="0"/>
          <p:nvPr/>
        </p:nvPicPr>
        <p:blipFill>
          <a:blip r:embed="rId5">
            <a:alphaModFix/>
          </a:blip>
          <a:stretch>
            <a:fillRect/>
          </a:stretch>
        </p:blipFill>
        <p:spPr>
          <a:xfrm>
            <a:off x="6995175" y="2423568"/>
            <a:ext cx="411480" cy="446749"/>
          </a:xfrm>
          <a:prstGeom prst="rect">
            <a:avLst/>
          </a:prstGeom>
          <a:noFill/>
          <a:ln>
            <a:noFill/>
          </a:ln>
        </p:spPr>
      </p:pic>
      <p:pic>
        <p:nvPicPr>
          <p:cNvPr id="245" name="Google Shape;245;p41"/>
          <p:cNvPicPr preferRelativeResize="0"/>
          <p:nvPr/>
        </p:nvPicPr>
        <p:blipFill>
          <a:blip r:embed="rId6">
            <a:alphaModFix/>
          </a:blip>
          <a:stretch>
            <a:fillRect/>
          </a:stretch>
        </p:blipFill>
        <p:spPr>
          <a:xfrm>
            <a:off x="7007212" y="1592475"/>
            <a:ext cx="411480" cy="411480"/>
          </a:xfrm>
          <a:prstGeom prst="rect">
            <a:avLst/>
          </a:prstGeom>
          <a:noFill/>
          <a:ln>
            <a:noFill/>
          </a:ln>
        </p:spPr>
      </p:pic>
      <p:pic>
        <p:nvPicPr>
          <p:cNvPr id="246" name="Google Shape;246;p41"/>
          <p:cNvPicPr preferRelativeResize="0"/>
          <p:nvPr/>
        </p:nvPicPr>
        <p:blipFill>
          <a:blip r:embed="rId7">
            <a:alphaModFix/>
          </a:blip>
          <a:stretch>
            <a:fillRect/>
          </a:stretch>
        </p:blipFill>
        <p:spPr>
          <a:xfrm>
            <a:off x="2156550" y="2422184"/>
            <a:ext cx="411480" cy="482019"/>
          </a:xfrm>
          <a:prstGeom prst="rect">
            <a:avLst/>
          </a:prstGeom>
          <a:noFill/>
          <a:ln>
            <a:noFill/>
          </a:ln>
        </p:spPr>
      </p:pic>
      <p:pic>
        <p:nvPicPr>
          <p:cNvPr id="247" name="Google Shape;247;p41"/>
          <p:cNvPicPr preferRelativeResize="0"/>
          <p:nvPr/>
        </p:nvPicPr>
        <p:blipFill>
          <a:blip r:embed="rId3">
            <a:alphaModFix/>
          </a:blip>
          <a:stretch>
            <a:fillRect/>
          </a:stretch>
        </p:blipFill>
        <p:spPr>
          <a:xfrm>
            <a:off x="1063875" y="2460587"/>
            <a:ext cx="411479" cy="411479"/>
          </a:xfrm>
          <a:prstGeom prst="rect">
            <a:avLst/>
          </a:prstGeom>
          <a:noFill/>
          <a:ln>
            <a:noFill/>
          </a:ln>
        </p:spPr>
      </p:pic>
      <p:sp>
        <p:nvSpPr>
          <p:cNvPr id="248" name="Google Shape;248;p41"/>
          <p:cNvSpPr txBox="1"/>
          <p:nvPr>
            <p:ph idx="1" type="body"/>
          </p:nvPr>
        </p:nvSpPr>
        <p:spPr>
          <a:xfrm>
            <a:off x="729450" y="2078875"/>
            <a:ext cx="7688700" cy="2261100"/>
          </a:xfrm>
          <a:prstGeom prst="rect">
            <a:avLst/>
          </a:prstGeom>
          <a:noFill/>
          <a:ln>
            <a:noFill/>
          </a:ln>
        </p:spPr>
        <p:txBody>
          <a:bodyPr anchorCtr="0" anchor="t" bIns="34275" lIns="68575" spcFirstLastPara="1" rIns="68575" wrap="square" tIns="34275">
            <a:noAutofit/>
          </a:bodyPr>
          <a:lstStyle/>
          <a:p>
            <a:pPr indent="0" lvl="0" marL="0" rtl="0" algn="ctr">
              <a:lnSpc>
                <a:spcPct val="115000"/>
              </a:lnSpc>
              <a:spcBef>
                <a:spcPts val="0"/>
              </a:spcBef>
              <a:spcAft>
                <a:spcPts val="1600"/>
              </a:spcAft>
              <a:buNone/>
            </a:pPr>
            <a:r>
              <a:rPr lang="en" sz="1000"/>
              <a:t>High-level scoping</a:t>
            </a:r>
            <a:br>
              <a:rPr lang="en" sz="500"/>
            </a:br>
            <a:endParaRPr sz="1700"/>
          </a:p>
        </p:txBody>
      </p:sp>
      <p:pic>
        <p:nvPicPr>
          <p:cNvPr id="249" name="Google Shape;249;p41"/>
          <p:cNvPicPr preferRelativeResize="0"/>
          <p:nvPr/>
        </p:nvPicPr>
        <p:blipFill>
          <a:blip r:embed="rId3">
            <a:alphaModFix/>
          </a:blip>
          <a:stretch>
            <a:fillRect/>
          </a:stretch>
        </p:blipFill>
        <p:spPr>
          <a:xfrm>
            <a:off x="3667537" y="2118669"/>
            <a:ext cx="411479" cy="411479"/>
          </a:xfrm>
          <a:prstGeom prst="rect">
            <a:avLst/>
          </a:prstGeom>
          <a:noFill/>
          <a:ln>
            <a:noFill/>
          </a:ln>
        </p:spPr>
      </p:pic>
      <p:sp>
        <p:nvSpPr>
          <p:cNvPr id="250" name="Google Shape;250;p41"/>
          <p:cNvSpPr txBox="1"/>
          <p:nvPr>
            <p:ph idx="4294967295" type="subTitle"/>
          </p:nvPr>
        </p:nvSpPr>
        <p:spPr>
          <a:xfrm>
            <a:off x="1757306" y="3119063"/>
            <a:ext cx="1159800" cy="187800"/>
          </a:xfrm>
          <a:prstGeom prst="rect">
            <a:avLst/>
          </a:prstGeom>
          <a:noFill/>
          <a:ln>
            <a:noFill/>
          </a:ln>
        </p:spPr>
        <p:txBody>
          <a:bodyPr anchorCtr="0" anchor="t" bIns="34275" lIns="68575" spcFirstLastPara="1" rIns="68575" wrap="square" tIns="34275">
            <a:noAutofit/>
          </a:bodyPr>
          <a:lstStyle/>
          <a:p>
            <a:pPr indent="0" lvl="0" marL="0" rtl="0" algn="ctr">
              <a:lnSpc>
                <a:spcPct val="115000"/>
              </a:lnSpc>
              <a:spcBef>
                <a:spcPts val="0"/>
              </a:spcBef>
              <a:spcAft>
                <a:spcPts val="1600"/>
              </a:spcAft>
              <a:buNone/>
            </a:pPr>
            <a:r>
              <a:rPr lang="en" sz="1000"/>
              <a:t>Backlog</a:t>
            </a:r>
            <a:endParaRPr sz="1500"/>
          </a:p>
        </p:txBody>
      </p:sp>
      <p:pic>
        <p:nvPicPr>
          <p:cNvPr id="251" name="Google Shape;251;p41"/>
          <p:cNvPicPr preferRelativeResize="0"/>
          <p:nvPr/>
        </p:nvPicPr>
        <p:blipFill>
          <a:blip r:embed="rId3">
            <a:alphaModFix/>
          </a:blip>
          <a:stretch>
            <a:fillRect/>
          </a:stretch>
        </p:blipFill>
        <p:spPr>
          <a:xfrm>
            <a:off x="3315269" y="2633019"/>
            <a:ext cx="411479" cy="411479"/>
          </a:xfrm>
          <a:prstGeom prst="rect">
            <a:avLst/>
          </a:prstGeom>
          <a:noFill/>
          <a:ln>
            <a:noFill/>
          </a:ln>
        </p:spPr>
      </p:pic>
      <p:sp>
        <p:nvSpPr>
          <p:cNvPr id="252" name="Google Shape;252;p41"/>
          <p:cNvSpPr txBox="1"/>
          <p:nvPr>
            <p:ph idx="4294967295" type="subTitle"/>
          </p:nvPr>
        </p:nvSpPr>
        <p:spPr>
          <a:xfrm>
            <a:off x="3119537" y="3119063"/>
            <a:ext cx="1159800" cy="187800"/>
          </a:xfrm>
          <a:prstGeom prst="rect">
            <a:avLst/>
          </a:prstGeom>
          <a:noFill/>
          <a:ln>
            <a:noFill/>
          </a:ln>
        </p:spPr>
        <p:txBody>
          <a:bodyPr anchorCtr="0" anchor="t" bIns="34275" lIns="68575" spcFirstLastPara="1" rIns="68575" wrap="square" tIns="34275">
            <a:noAutofit/>
          </a:bodyPr>
          <a:lstStyle/>
          <a:p>
            <a:pPr indent="0" lvl="0" marL="0" rtl="0" algn="ctr">
              <a:lnSpc>
                <a:spcPct val="115000"/>
              </a:lnSpc>
              <a:spcBef>
                <a:spcPts val="0"/>
              </a:spcBef>
              <a:spcAft>
                <a:spcPts val="1600"/>
              </a:spcAft>
              <a:buNone/>
            </a:pPr>
            <a:r>
              <a:rPr lang="en" sz="1000"/>
              <a:t>Sprint planning</a:t>
            </a:r>
            <a:endParaRPr sz="1700"/>
          </a:p>
        </p:txBody>
      </p:sp>
      <p:sp>
        <p:nvSpPr>
          <p:cNvPr id="253" name="Google Shape;253;p41"/>
          <p:cNvSpPr/>
          <p:nvPr/>
        </p:nvSpPr>
        <p:spPr>
          <a:xfrm>
            <a:off x="4425900" y="2429513"/>
            <a:ext cx="2117100" cy="446700"/>
          </a:xfrm>
          <a:prstGeom prst="homePlate">
            <a:avLst>
              <a:gd fmla="val 50000" name="adj"/>
            </a:avLst>
          </a:prstGeom>
          <a:solidFill>
            <a:srgbClr val="FFFFFF"/>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lnSpc>
                <a:spcPct val="115000"/>
              </a:lnSpc>
              <a:spcBef>
                <a:spcPts val="0"/>
              </a:spcBef>
              <a:spcAft>
                <a:spcPts val="0"/>
              </a:spcAft>
              <a:buNone/>
            </a:pPr>
            <a:r>
              <a:rPr lang="en" sz="1000">
                <a:solidFill>
                  <a:schemeClr val="dk1"/>
                </a:solidFill>
                <a:latin typeface="Nunito"/>
                <a:ea typeface="Nunito"/>
                <a:cs typeface="Nunito"/>
                <a:sym typeface="Nunito"/>
              </a:rPr>
              <a:t>2 week sprint</a:t>
            </a:r>
            <a:endParaRPr sz="1100">
              <a:latin typeface="Nunito"/>
              <a:ea typeface="Nunito"/>
              <a:cs typeface="Nunito"/>
              <a:sym typeface="Nunito"/>
            </a:endParaRPr>
          </a:p>
        </p:txBody>
      </p:sp>
      <p:sp>
        <p:nvSpPr>
          <p:cNvPr id="254" name="Google Shape;254;p41"/>
          <p:cNvSpPr txBox="1"/>
          <p:nvPr>
            <p:ph idx="4294967295" type="subTitle"/>
          </p:nvPr>
        </p:nvSpPr>
        <p:spPr>
          <a:xfrm>
            <a:off x="4736921" y="3633413"/>
            <a:ext cx="1443000" cy="187800"/>
          </a:xfrm>
          <a:prstGeom prst="rect">
            <a:avLst/>
          </a:prstGeom>
          <a:noFill/>
          <a:ln>
            <a:noFill/>
          </a:ln>
        </p:spPr>
        <p:txBody>
          <a:bodyPr anchorCtr="0" anchor="t" bIns="34275" lIns="68575" spcFirstLastPara="1" rIns="68575" wrap="square" tIns="34275">
            <a:noAutofit/>
          </a:bodyPr>
          <a:lstStyle/>
          <a:p>
            <a:pPr indent="0" lvl="0" marL="0" rtl="0" algn="ctr">
              <a:lnSpc>
                <a:spcPct val="115000"/>
              </a:lnSpc>
              <a:spcBef>
                <a:spcPts val="0"/>
              </a:spcBef>
              <a:spcAft>
                <a:spcPts val="0"/>
              </a:spcAft>
              <a:buNone/>
            </a:pPr>
            <a:r>
              <a:rPr lang="en" sz="1000"/>
              <a:t>Backlog refinement </a:t>
            </a:r>
            <a:endParaRPr sz="1000"/>
          </a:p>
          <a:p>
            <a:pPr indent="0" lvl="0" marL="0" rtl="0" algn="ctr">
              <a:lnSpc>
                <a:spcPct val="115000"/>
              </a:lnSpc>
              <a:spcBef>
                <a:spcPts val="0"/>
              </a:spcBef>
              <a:spcAft>
                <a:spcPts val="1600"/>
              </a:spcAft>
              <a:buNone/>
            </a:pPr>
            <a:r>
              <a:rPr lang="en" sz="800"/>
              <a:t>(for next 1-3 sprints)</a:t>
            </a:r>
            <a:endParaRPr sz="1500"/>
          </a:p>
        </p:txBody>
      </p:sp>
      <p:pic>
        <p:nvPicPr>
          <p:cNvPr id="255" name="Google Shape;255;p41"/>
          <p:cNvPicPr preferRelativeResize="0"/>
          <p:nvPr/>
        </p:nvPicPr>
        <p:blipFill>
          <a:blip r:embed="rId7">
            <a:alphaModFix/>
          </a:blip>
          <a:stretch>
            <a:fillRect/>
          </a:stretch>
        </p:blipFill>
        <p:spPr>
          <a:xfrm>
            <a:off x="5364504" y="3361408"/>
            <a:ext cx="187993" cy="220219"/>
          </a:xfrm>
          <a:prstGeom prst="rect">
            <a:avLst/>
          </a:prstGeom>
          <a:noFill/>
          <a:ln>
            <a:noFill/>
          </a:ln>
        </p:spPr>
      </p:pic>
      <p:sp>
        <p:nvSpPr>
          <p:cNvPr id="256" name="Google Shape;256;p41"/>
          <p:cNvSpPr txBox="1"/>
          <p:nvPr>
            <p:ph idx="4294967295" type="subTitle"/>
          </p:nvPr>
        </p:nvSpPr>
        <p:spPr>
          <a:xfrm>
            <a:off x="6781237" y="2947613"/>
            <a:ext cx="838500" cy="187800"/>
          </a:xfrm>
          <a:prstGeom prst="rect">
            <a:avLst/>
          </a:prstGeom>
          <a:noFill/>
          <a:ln>
            <a:noFill/>
          </a:ln>
        </p:spPr>
        <p:txBody>
          <a:bodyPr anchorCtr="0" anchor="t" bIns="34275" lIns="68575" spcFirstLastPara="1" rIns="68575" wrap="square" tIns="34275">
            <a:noAutofit/>
          </a:bodyPr>
          <a:lstStyle/>
          <a:p>
            <a:pPr indent="0" lvl="0" marL="0" rtl="0" algn="ctr">
              <a:lnSpc>
                <a:spcPct val="115000"/>
              </a:lnSpc>
              <a:spcBef>
                <a:spcPts val="0"/>
              </a:spcBef>
              <a:spcAft>
                <a:spcPts val="1600"/>
              </a:spcAft>
              <a:buNone/>
            </a:pPr>
            <a:r>
              <a:rPr lang="en" sz="1000"/>
              <a:t>Deliver &amp; release code</a:t>
            </a:r>
            <a:endParaRPr sz="1500"/>
          </a:p>
        </p:txBody>
      </p:sp>
      <p:sp>
        <p:nvSpPr>
          <p:cNvPr id="257" name="Google Shape;257;p41"/>
          <p:cNvSpPr txBox="1"/>
          <p:nvPr>
            <p:ph idx="4294967295" type="subTitle"/>
          </p:nvPr>
        </p:nvSpPr>
        <p:spPr>
          <a:xfrm>
            <a:off x="6603206" y="1976063"/>
            <a:ext cx="1159800" cy="187800"/>
          </a:xfrm>
          <a:prstGeom prst="rect">
            <a:avLst/>
          </a:prstGeom>
          <a:noFill/>
          <a:ln>
            <a:noFill/>
          </a:ln>
        </p:spPr>
        <p:txBody>
          <a:bodyPr anchorCtr="0" anchor="t" bIns="34275" lIns="68575" spcFirstLastPara="1" rIns="68575" wrap="square" tIns="34275">
            <a:noAutofit/>
          </a:bodyPr>
          <a:lstStyle/>
          <a:p>
            <a:pPr indent="0" lvl="0" marL="0" rtl="0" algn="ctr">
              <a:lnSpc>
                <a:spcPct val="115000"/>
              </a:lnSpc>
              <a:spcBef>
                <a:spcPts val="0"/>
              </a:spcBef>
              <a:spcAft>
                <a:spcPts val="1600"/>
              </a:spcAft>
              <a:buNone/>
            </a:pPr>
            <a:r>
              <a:rPr lang="en" sz="1000"/>
              <a:t>Sprint retrospective</a:t>
            </a:r>
            <a:endParaRPr sz="1500"/>
          </a:p>
        </p:txBody>
      </p:sp>
      <p:pic>
        <p:nvPicPr>
          <p:cNvPr id="258" name="Google Shape;258;p41"/>
          <p:cNvPicPr preferRelativeResize="0"/>
          <p:nvPr/>
        </p:nvPicPr>
        <p:blipFill>
          <a:blip r:embed="rId6">
            <a:alphaModFix/>
          </a:blip>
          <a:stretch>
            <a:fillRect/>
          </a:stretch>
        </p:blipFill>
        <p:spPr>
          <a:xfrm>
            <a:off x="7007212" y="3535575"/>
            <a:ext cx="411480" cy="411480"/>
          </a:xfrm>
          <a:prstGeom prst="rect">
            <a:avLst/>
          </a:prstGeom>
          <a:noFill/>
          <a:ln>
            <a:noFill/>
          </a:ln>
        </p:spPr>
      </p:pic>
      <p:sp>
        <p:nvSpPr>
          <p:cNvPr id="259" name="Google Shape;259;p41"/>
          <p:cNvSpPr txBox="1"/>
          <p:nvPr>
            <p:ph idx="4294967295" type="subTitle"/>
          </p:nvPr>
        </p:nvSpPr>
        <p:spPr>
          <a:xfrm>
            <a:off x="6491381" y="3976313"/>
            <a:ext cx="1569600" cy="187800"/>
          </a:xfrm>
          <a:prstGeom prst="rect">
            <a:avLst/>
          </a:prstGeom>
          <a:noFill/>
          <a:ln>
            <a:noFill/>
          </a:ln>
        </p:spPr>
        <p:txBody>
          <a:bodyPr anchorCtr="0" anchor="t" bIns="34275" lIns="68575" spcFirstLastPara="1" rIns="68575" wrap="square" tIns="34275">
            <a:noAutofit/>
          </a:bodyPr>
          <a:lstStyle/>
          <a:p>
            <a:pPr indent="0" lvl="0" marL="0" rtl="0" algn="ctr">
              <a:lnSpc>
                <a:spcPct val="115000"/>
              </a:lnSpc>
              <a:spcBef>
                <a:spcPts val="0"/>
              </a:spcBef>
              <a:spcAft>
                <a:spcPts val="1600"/>
              </a:spcAft>
              <a:buNone/>
            </a:pPr>
            <a:r>
              <a:rPr lang="en" sz="1000"/>
              <a:t>Sprint review (incl. demo)</a:t>
            </a:r>
            <a:endParaRPr sz="1500"/>
          </a:p>
        </p:txBody>
      </p:sp>
      <p:cxnSp>
        <p:nvCxnSpPr>
          <p:cNvPr id="260" name="Google Shape;260;p41"/>
          <p:cNvCxnSpPr>
            <a:stCxn id="247" idx="3"/>
            <a:endCxn id="246" idx="1"/>
          </p:cNvCxnSpPr>
          <p:nvPr/>
        </p:nvCxnSpPr>
        <p:spPr>
          <a:xfrm flipH="1" rot="10800000">
            <a:off x="1475354" y="2663327"/>
            <a:ext cx="681300" cy="3000"/>
          </a:xfrm>
          <a:prstGeom prst="straightConnector1">
            <a:avLst/>
          </a:prstGeom>
          <a:noFill/>
          <a:ln cap="flat" cmpd="sng" w="19050">
            <a:solidFill>
              <a:schemeClr val="dk2"/>
            </a:solidFill>
            <a:prstDash val="solid"/>
            <a:round/>
            <a:headEnd len="med" w="med" type="none"/>
            <a:tailEnd len="med" w="med" type="triangle"/>
          </a:ln>
        </p:spPr>
      </p:cxnSp>
      <p:cxnSp>
        <p:nvCxnSpPr>
          <p:cNvPr id="261" name="Google Shape;261;p41"/>
          <p:cNvCxnSpPr>
            <a:endCxn id="253" idx="1"/>
          </p:cNvCxnSpPr>
          <p:nvPr/>
        </p:nvCxnSpPr>
        <p:spPr>
          <a:xfrm flipH="1" rot="10800000">
            <a:off x="4079100" y="2652863"/>
            <a:ext cx="346800" cy="5100"/>
          </a:xfrm>
          <a:prstGeom prst="straightConnector1">
            <a:avLst/>
          </a:prstGeom>
          <a:noFill/>
          <a:ln cap="flat" cmpd="sng" w="19050">
            <a:solidFill>
              <a:schemeClr val="dk2"/>
            </a:solidFill>
            <a:prstDash val="solid"/>
            <a:round/>
            <a:headEnd len="med" w="med" type="none"/>
            <a:tailEnd len="med" w="med" type="triangle"/>
          </a:ln>
        </p:spPr>
      </p:cxnSp>
      <p:pic>
        <p:nvPicPr>
          <p:cNvPr id="262" name="Google Shape;262;p41"/>
          <p:cNvPicPr preferRelativeResize="0"/>
          <p:nvPr/>
        </p:nvPicPr>
        <p:blipFill>
          <a:blip r:embed="rId3">
            <a:alphaModFix/>
          </a:blip>
          <a:stretch>
            <a:fillRect/>
          </a:stretch>
        </p:blipFill>
        <p:spPr>
          <a:xfrm>
            <a:off x="3667537" y="2642388"/>
            <a:ext cx="411479" cy="411479"/>
          </a:xfrm>
          <a:prstGeom prst="rect">
            <a:avLst/>
          </a:prstGeom>
          <a:noFill/>
          <a:ln>
            <a:noFill/>
          </a:ln>
        </p:spPr>
      </p:pic>
      <p:cxnSp>
        <p:nvCxnSpPr>
          <p:cNvPr id="263" name="Google Shape;263;p41"/>
          <p:cNvCxnSpPr>
            <a:stCxn id="253" idx="3"/>
            <a:endCxn id="244" idx="1"/>
          </p:cNvCxnSpPr>
          <p:nvPr/>
        </p:nvCxnSpPr>
        <p:spPr>
          <a:xfrm flipH="1" rot="10800000">
            <a:off x="6543000" y="2646863"/>
            <a:ext cx="452100" cy="6000"/>
          </a:xfrm>
          <a:prstGeom prst="straightConnector1">
            <a:avLst/>
          </a:prstGeom>
          <a:noFill/>
          <a:ln cap="flat" cmpd="sng" w="19050">
            <a:solidFill>
              <a:schemeClr val="dk2"/>
            </a:solidFill>
            <a:prstDash val="solid"/>
            <a:round/>
            <a:headEnd len="med" w="med" type="none"/>
            <a:tailEnd len="med" w="med" type="triangle"/>
          </a:ln>
        </p:spPr>
      </p:cxnSp>
      <p:cxnSp>
        <p:nvCxnSpPr>
          <p:cNvPr id="264" name="Google Shape;264;p41"/>
          <p:cNvCxnSpPr>
            <a:stCxn id="253" idx="3"/>
            <a:endCxn id="245" idx="1"/>
          </p:cNvCxnSpPr>
          <p:nvPr/>
        </p:nvCxnSpPr>
        <p:spPr>
          <a:xfrm flipH="1" rot="10800000">
            <a:off x="6543000" y="1798163"/>
            <a:ext cx="464100" cy="854700"/>
          </a:xfrm>
          <a:prstGeom prst="bentConnector3">
            <a:avLst>
              <a:gd fmla="val 50012" name="adj1"/>
            </a:avLst>
          </a:prstGeom>
          <a:noFill/>
          <a:ln cap="flat" cmpd="sng" w="19050">
            <a:solidFill>
              <a:schemeClr val="dk2"/>
            </a:solidFill>
            <a:prstDash val="solid"/>
            <a:round/>
            <a:headEnd len="med" w="med" type="none"/>
            <a:tailEnd len="med" w="med" type="triangle"/>
          </a:ln>
        </p:spPr>
      </p:cxnSp>
      <p:cxnSp>
        <p:nvCxnSpPr>
          <p:cNvPr id="265" name="Google Shape;265;p41"/>
          <p:cNvCxnSpPr>
            <a:stCxn id="253" idx="3"/>
            <a:endCxn id="258" idx="1"/>
          </p:cNvCxnSpPr>
          <p:nvPr/>
        </p:nvCxnSpPr>
        <p:spPr>
          <a:xfrm>
            <a:off x="6543000" y="2652863"/>
            <a:ext cx="464100" cy="1088400"/>
          </a:xfrm>
          <a:prstGeom prst="bentConnector3">
            <a:avLst>
              <a:gd fmla="val 50012" name="adj1"/>
            </a:avLst>
          </a:prstGeom>
          <a:noFill/>
          <a:ln cap="flat" cmpd="sng" w="19050">
            <a:solidFill>
              <a:schemeClr val="dk2"/>
            </a:solidFill>
            <a:prstDash val="solid"/>
            <a:round/>
            <a:headEnd len="med" w="med" type="none"/>
            <a:tailEnd len="med" w="med" type="triangle"/>
          </a:ln>
        </p:spPr>
      </p:cxnSp>
      <p:sp>
        <p:nvSpPr>
          <p:cNvPr id="266" name="Google Shape;266;p41"/>
          <p:cNvSpPr/>
          <p:nvPr/>
        </p:nvSpPr>
        <p:spPr>
          <a:xfrm>
            <a:off x="1549200" y="774038"/>
            <a:ext cx="1850700" cy="600300"/>
          </a:xfrm>
          <a:prstGeom prst="wedgeRoundRectCallout">
            <a:avLst>
              <a:gd fmla="val -60043" name="adj1"/>
              <a:gd fmla="val 224525" name="adj2"/>
              <a:gd fmla="val 0" name="adj3"/>
            </a:avLst>
          </a:prstGeom>
          <a:solidFill>
            <a:srgbClr val="FFFFFF"/>
          </a:solidFill>
          <a:ln cap="flat" cmpd="sng" w="9525">
            <a:solidFill>
              <a:schemeClr val="dk1"/>
            </a:solidFill>
            <a:prstDash val="dot"/>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rPr i="1" lang="en" sz="800">
                <a:latin typeface="Nunito"/>
                <a:ea typeface="Nunito"/>
                <a:cs typeface="Nunito"/>
                <a:sym typeface="Nunito"/>
              </a:rPr>
              <a:t>Move fast (&lt;1 </a:t>
            </a:r>
            <a:r>
              <a:rPr i="1" lang="en" sz="800">
                <a:latin typeface="Nunito"/>
                <a:ea typeface="Nunito"/>
                <a:cs typeface="Nunito"/>
                <a:sym typeface="Nunito"/>
              </a:rPr>
              <a:t>week</a:t>
            </a:r>
            <a:r>
              <a:rPr i="1" lang="en" sz="800">
                <a:latin typeface="Nunito"/>
                <a:ea typeface="Nunito"/>
                <a:cs typeface="Nunito"/>
                <a:sym typeface="Nunito"/>
              </a:rPr>
              <a:t>). Focus on getting just enough scope and structure to understand the desired outcomes and the highest priorities within those.</a:t>
            </a:r>
            <a:endParaRPr i="1" sz="800">
              <a:latin typeface="Nunito"/>
              <a:ea typeface="Nunito"/>
              <a:cs typeface="Nunito"/>
              <a:sym typeface="Nunito"/>
            </a:endParaRPr>
          </a:p>
        </p:txBody>
      </p:sp>
      <p:sp>
        <p:nvSpPr>
          <p:cNvPr id="267" name="Google Shape;267;p41"/>
          <p:cNvSpPr/>
          <p:nvPr/>
        </p:nvSpPr>
        <p:spPr>
          <a:xfrm>
            <a:off x="1530619" y="4116769"/>
            <a:ext cx="2106900" cy="522300"/>
          </a:xfrm>
          <a:prstGeom prst="wedgeRoundRectCallout">
            <a:avLst>
              <a:gd fmla="val -11283" name="adj1"/>
              <a:gd fmla="val -199663" name="adj2"/>
              <a:gd fmla="val 0" name="adj3"/>
            </a:avLst>
          </a:prstGeom>
          <a:solidFill>
            <a:srgbClr val="FFFFFF"/>
          </a:solidFill>
          <a:ln cap="flat" cmpd="sng" w="9525">
            <a:solidFill>
              <a:schemeClr val="dk1"/>
            </a:solidFill>
            <a:prstDash val="dot"/>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rPr i="1" lang="en" sz="800">
                <a:latin typeface="Nunito"/>
                <a:ea typeface="Nunito"/>
                <a:cs typeface="Nunito"/>
                <a:sym typeface="Nunito"/>
              </a:rPr>
              <a:t>Many large, high-level items (epics). A few smaller, detailed ones (stories) - focused on the initial high priorities.</a:t>
            </a:r>
            <a:endParaRPr i="1" sz="800">
              <a:latin typeface="Nunito"/>
              <a:ea typeface="Nunito"/>
              <a:cs typeface="Nunito"/>
              <a:sym typeface="Nunito"/>
            </a:endParaRPr>
          </a:p>
        </p:txBody>
      </p:sp>
      <p:sp>
        <p:nvSpPr>
          <p:cNvPr id="268" name="Google Shape;268;p41"/>
          <p:cNvSpPr/>
          <p:nvPr/>
        </p:nvSpPr>
        <p:spPr>
          <a:xfrm>
            <a:off x="4139400" y="925781"/>
            <a:ext cx="2335200" cy="379200"/>
          </a:xfrm>
          <a:prstGeom prst="wedgeRoundRectCallout">
            <a:avLst>
              <a:gd fmla="val -61436" name="adj1"/>
              <a:gd fmla="val 250351" name="adj2"/>
              <a:gd fmla="val 0" name="adj3"/>
            </a:avLst>
          </a:prstGeom>
          <a:solidFill>
            <a:srgbClr val="FFFFFF"/>
          </a:solidFill>
          <a:ln cap="flat" cmpd="sng" w="9525">
            <a:solidFill>
              <a:schemeClr val="dk1"/>
            </a:solidFill>
            <a:prstDash val="dot"/>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rPr i="1" lang="en" sz="800">
                <a:latin typeface="Nunito"/>
                <a:ea typeface="Nunito"/>
                <a:cs typeface="Nunito"/>
                <a:sym typeface="Nunito"/>
              </a:rPr>
              <a:t>Estimate (story points) the detailed items. Pick just enough that seem to be deliverable in one sprint.</a:t>
            </a:r>
            <a:endParaRPr i="1" sz="800">
              <a:latin typeface="Nunito"/>
              <a:ea typeface="Nunito"/>
              <a:cs typeface="Nunito"/>
              <a:sym typeface="Nunito"/>
            </a:endParaRPr>
          </a:p>
        </p:txBody>
      </p:sp>
      <p:sp>
        <p:nvSpPr>
          <p:cNvPr id="269" name="Google Shape;269;p41"/>
          <p:cNvSpPr/>
          <p:nvPr/>
        </p:nvSpPr>
        <p:spPr>
          <a:xfrm>
            <a:off x="4272619" y="4240388"/>
            <a:ext cx="1850700" cy="522300"/>
          </a:xfrm>
          <a:prstGeom prst="wedgeRoundRectCallout">
            <a:avLst>
              <a:gd fmla="val 4971" name="adj1"/>
              <a:gd fmla="val -84195" name="adj2"/>
              <a:gd fmla="val 0" name="adj3"/>
            </a:avLst>
          </a:prstGeom>
          <a:solidFill>
            <a:srgbClr val="FFFFFF"/>
          </a:solidFill>
          <a:ln cap="flat" cmpd="sng" w="9525">
            <a:solidFill>
              <a:schemeClr val="dk1"/>
            </a:solidFill>
            <a:prstDash val="dot"/>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rPr i="1" lang="en" sz="800">
                <a:latin typeface="Nunito"/>
                <a:ea typeface="Nunito"/>
                <a:cs typeface="Nunito"/>
                <a:sym typeface="Nunito"/>
              </a:rPr>
              <a:t>While the spring runs, review and revise the priorities in the backlog. Refine/detail the next set of epics into stories.</a:t>
            </a:r>
            <a:endParaRPr i="1" sz="800">
              <a:latin typeface="Nunito"/>
              <a:ea typeface="Nunito"/>
              <a:cs typeface="Nunito"/>
              <a:sym typeface="Nunito"/>
            </a:endParaRPr>
          </a:p>
        </p:txBody>
      </p:sp>
      <p:sp>
        <p:nvSpPr>
          <p:cNvPr id="270" name="Google Shape;270;p41"/>
          <p:cNvSpPr/>
          <p:nvPr/>
        </p:nvSpPr>
        <p:spPr>
          <a:xfrm>
            <a:off x="4817400" y="1695651"/>
            <a:ext cx="1659900" cy="379200"/>
          </a:xfrm>
          <a:prstGeom prst="wedgeRoundRectCallout">
            <a:avLst>
              <a:gd fmla="val 12587" name="adj1"/>
              <a:gd fmla="val 125461" name="adj2"/>
              <a:gd fmla="val 0" name="adj3"/>
            </a:avLst>
          </a:prstGeom>
          <a:solidFill>
            <a:srgbClr val="FFFFFF"/>
          </a:solidFill>
          <a:ln cap="flat" cmpd="sng" w="9525">
            <a:solidFill>
              <a:schemeClr val="dk1"/>
            </a:solidFill>
            <a:prstDash val="dot"/>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rPr i="1" lang="en" sz="800">
                <a:latin typeface="Nunito"/>
                <a:ea typeface="Nunito"/>
                <a:cs typeface="Nunito"/>
                <a:sym typeface="Nunito"/>
              </a:rPr>
              <a:t>Design, develop, unit test, integration test, and package code.</a:t>
            </a:r>
            <a:endParaRPr i="1" sz="800">
              <a:latin typeface="Nunito"/>
              <a:ea typeface="Nunito"/>
              <a:cs typeface="Nunito"/>
              <a:sym typeface="Nunito"/>
            </a:endParaRPr>
          </a:p>
        </p:txBody>
      </p:sp>
      <p:sp>
        <p:nvSpPr>
          <p:cNvPr id="271" name="Google Shape;271;p41"/>
          <p:cNvSpPr/>
          <p:nvPr/>
        </p:nvSpPr>
        <p:spPr>
          <a:xfrm>
            <a:off x="7044150" y="839513"/>
            <a:ext cx="1773900" cy="411600"/>
          </a:xfrm>
          <a:prstGeom prst="wedgeRoundRectCallout">
            <a:avLst>
              <a:gd fmla="val -39722" name="adj1"/>
              <a:gd fmla="val 123433" name="adj2"/>
              <a:gd fmla="val 0" name="adj3"/>
            </a:avLst>
          </a:prstGeom>
          <a:solidFill>
            <a:srgbClr val="FFFFFF"/>
          </a:solidFill>
          <a:ln cap="flat" cmpd="sng" w="9525">
            <a:solidFill>
              <a:schemeClr val="dk1"/>
            </a:solidFill>
            <a:prstDash val="dot"/>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rPr i="1" lang="en" sz="800">
                <a:latin typeface="Nunito"/>
                <a:ea typeface="Nunito"/>
                <a:cs typeface="Nunito"/>
                <a:sym typeface="Nunito"/>
              </a:rPr>
              <a:t>The whole Scrum team: How did we do and how can we work better?</a:t>
            </a:r>
            <a:endParaRPr i="1" sz="800">
              <a:latin typeface="Nunito"/>
              <a:ea typeface="Nunito"/>
              <a:cs typeface="Nunito"/>
              <a:sym typeface="Nunito"/>
            </a:endParaRPr>
          </a:p>
        </p:txBody>
      </p:sp>
      <p:sp>
        <p:nvSpPr>
          <p:cNvPr id="272" name="Google Shape;272;p41"/>
          <p:cNvSpPr/>
          <p:nvPr/>
        </p:nvSpPr>
        <p:spPr>
          <a:xfrm>
            <a:off x="8018850" y="2895750"/>
            <a:ext cx="924000" cy="600300"/>
          </a:xfrm>
          <a:prstGeom prst="wedgeRoundRectCallout">
            <a:avLst>
              <a:gd fmla="val -102732" name="adj1"/>
              <a:gd fmla="val -43600" name="adj2"/>
              <a:gd fmla="val 0" name="adj3"/>
            </a:avLst>
          </a:prstGeom>
          <a:solidFill>
            <a:srgbClr val="FFFFFF"/>
          </a:solidFill>
          <a:ln cap="flat" cmpd="sng" w="9525">
            <a:solidFill>
              <a:schemeClr val="dk1"/>
            </a:solidFill>
            <a:prstDash val="dot"/>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rPr i="1" lang="en" sz="800">
                <a:latin typeface="Nunito"/>
                <a:ea typeface="Nunito"/>
                <a:cs typeface="Nunito"/>
                <a:sym typeface="Nunito"/>
              </a:rPr>
              <a:t>Deploy and release the increment (i.e. code) into Prod</a:t>
            </a:r>
            <a:endParaRPr i="1" sz="800">
              <a:latin typeface="Nunito"/>
              <a:ea typeface="Nunito"/>
              <a:cs typeface="Nunito"/>
              <a:sym typeface="Nunito"/>
            </a:endParaRPr>
          </a:p>
        </p:txBody>
      </p:sp>
      <p:sp>
        <p:nvSpPr>
          <p:cNvPr id="273" name="Google Shape;273;p41"/>
          <p:cNvSpPr/>
          <p:nvPr/>
        </p:nvSpPr>
        <p:spPr>
          <a:xfrm>
            <a:off x="6543150" y="4310325"/>
            <a:ext cx="2335200" cy="332700"/>
          </a:xfrm>
          <a:prstGeom prst="wedgeRoundRectCallout">
            <a:avLst>
              <a:gd fmla="val -29693" name="adj1"/>
              <a:gd fmla="val -96388" name="adj2"/>
              <a:gd fmla="val 0" name="adj3"/>
            </a:avLst>
          </a:prstGeom>
          <a:solidFill>
            <a:srgbClr val="FFFFFF"/>
          </a:solidFill>
          <a:ln cap="flat" cmpd="sng" w="9525">
            <a:solidFill>
              <a:schemeClr val="dk1"/>
            </a:solidFill>
            <a:prstDash val="dot"/>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rPr i="1" lang="en" sz="800">
                <a:latin typeface="Nunito"/>
                <a:ea typeface="Nunito"/>
                <a:cs typeface="Nunito"/>
                <a:sym typeface="Nunito"/>
              </a:rPr>
              <a:t>Demo the increment, discuss robustly, capture feedback for next sprints.</a:t>
            </a:r>
            <a:endParaRPr i="1" sz="800">
              <a:latin typeface="Nunito"/>
              <a:ea typeface="Nunito"/>
              <a:cs typeface="Nunito"/>
              <a:sym typeface="Nunito"/>
            </a:endParaRPr>
          </a:p>
        </p:txBody>
      </p:sp>
      <p:pic>
        <p:nvPicPr>
          <p:cNvPr id="274" name="Google Shape;274;p41"/>
          <p:cNvPicPr preferRelativeResize="0"/>
          <p:nvPr/>
        </p:nvPicPr>
        <p:blipFill rotWithShape="1">
          <a:blip r:embed="rId8">
            <a:alphaModFix/>
          </a:blip>
          <a:srcRect b="5347" l="31867" r="30473" t="5525"/>
          <a:stretch/>
        </p:blipFill>
        <p:spPr>
          <a:xfrm>
            <a:off x="2571450" y="2820244"/>
            <a:ext cx="106115" cy="233629"/>
          </a:xfrm>
          <a:prstGeom prst="rect">
            <a:avLst/>
          </a:prstGeom>
          <a:noFill/>
          <a:ln>
            <a:noFill/>
          </a:ln>
        </p:spPr>
      </p:pic>
      <p:pic>
        <p:nvPicPr>
          <p:cNvPr id="275" name="Google Shape;275;p41"/>
          <p:cNvPicPr preferRelativeResize="0"/>
          <p:nvPr/>
        </p:nvPicPr>
        <p:blipFill rotWithShape="1">
          <a:blip r:embed="rId9">
            <a:alphaModFix/>
          </a:blip>
          <a:srcRect b="5347" l="31867" r="30473" t="5525"/>
          <a:stretch/>
        </p:blipFill>
        <p:spPr>
          <a:xfrm>
            <a:off x="1475362" y="2820237"/>
            <a:ext cx="106115" cy="233629"/>
          </a:xfrm>
          <a:prstGeom prst="rect">
            <a:avLst/>
          </a:prstGeom>
          <a:noFill/>
          <a:ln>
            <a:noFill/>
          </a:ln>
        </p:spPr>
      </p:pic>
      <p:pic>
        <p:nvPicPr>
          <p:cNvPr id="276" name="Google Shape;276;p41"/>
          <p:cNvPicPr preferRelativeResize="0"/>
          <p:nvPr/>
        </p:nvPicPr>
        <p:blipFill rotWithShape="1">
          <a:blip r:embed="rId8">
            <a:alphaModFix/>
          </a:blip>
          <a:srcRect b="5347" l="31867" r="30473" t="5525"/>
          <a:stretch/>
        </p:blipFill>
        <p:spPr>
          <a:xfrm>
            <a:off x="1369252" y="2820244"/>
            <a:ext cx="106115" cy="233629"/>
          </a:xfrm>
          <a:prstGeom prst="rect">
            <a:avLst/>
          </a:prstGeom>
          <a:noFill/>
          <a:ln>
            <a:noFill/>
          </a:ln>
        </p:spPr>
      </p:pic>
      <p:pic>
        <p:nvPicPr>
          <p:cNvPr id="277" name="Google Shape;277;p41"/>
          <p:cNvPicPr preferRelativeResize="0"/>
          <p:nvPr/>
        </p:nvPicPr>
        <p:blipFill rotWithShape="1">
          <a:blip r:embed="rId9">
            <a:alphaModFix/>
          </a:blip>
          <a:srcRect b="5347" l="31867" r="30473" t="5525"/>
          <a:stretch/>
        </p:blipFill>
        <p:spPr>
          <a:xfrm>
            <a:off x="4150669" y="2924731"/>
            <a:ext cx="106115" cy="233629"/>
          </a:xfrm>
          <a:prstGeom prst="rect">
            <a:avLst/>
          </a:prstGeom>
          <a:noFill/>
          <a:ln>
            <a:noFill/>
          </a:ln>
        </p:spPr>
      </p:pic>
      <p:pic>
        <p:nvPicPr>
          <p:cNvPr id="278" name="Google Shape;278;p41"/>
          <p:cNvPicPr preferRelativeResize="0"/>
          <p:nvPr/>
        </p:nvPicPr>
        <p:blipFill rotWithShape="1">
          <a:blip r:embed="rId8">
            <a:alphaModFix/>
          </a:blip>
          <a:srcRect b="5347" l="31867" r="30473" t="5525"/>
          <a:stretch/>
        </p:blipFill>
        <p:spPr>
          <a:xfrm>
            <a:off x="4044558" y="2924738"/>
            <a:ext cx="106115" cy="233629"/>
          </a:xfrm>
          <a:prstGeom prst="rect">
            <a:avLst/>
          </a:prstGeom>
          <a:noFill/>
          <a:ln>
            <a:noFill/>
          </a:ln>
        </p:spPr>
      </p:pic>
      <p:pic>
        <p:nvPicPr>
          <p:cNvPr id="279" name="Google Shape;279;p41"/>
          <p:cNvPicPr preferRelativeResize="0"/>
          <p:nvPr/>
        </p:nvPicPr>
        <p:blipFill rotWithShape="1">
          <a:blip r:embed="rId8">
            <a:alphaModFix/>
          </a:blip>
          <a:srcRect b="5347" l="31867" r="30473" t="5525"/>
          <a:stretch/>
        </p:blipFill>
        <p:spPr>
          <a:xfrm>
            <a:off x="6017025" y="2548872"/>
            <a:ext cx="106115" cy="233629"/>
          </a:xfrm>
          <a:prstGeom prst="rect">
            <a:avLst/>
          </a:prstGeom>
          <a:noFill/>
          <a:ln>
            <a:noFill/>
          </a:ln>
        </p:spPr>
      </p:pic>
      <p:cxnSp>
        <p:nvCxnSpPr>
          <p:cNvPr id="280" name="Google Shape;280;p41"/>
          <p:cNvCxnSpPr/>
          <p:nvPr/>
        </p:nvCxnSpPr>
        <p:spPr>
          <a:xfrm flipH="1">
            <a:off x="3282806" y="1430794"/>
            <a:ext cx="2314200" cy="1208400"/>
          </a:xfrm>
          <a:prstGeom prst="bentConnector3">
            <a:avLst>
              <a:gd fmla="val 120647" name="adj1"/>
            </a:avLst>
          </a:prstGeom>
          <a:noFill/>
          <a:ln cap="flat" cmpd="sng" w="19050">
            <a:solidFill>
              <a:schemeClr val="dk2"/>
            </a:solidFill>
            <a:prstDash val="solid"/>
            <a:round/>
            <a:headEnd len="med" w="med" type="none"/>
            <a:tailEnd len="med" w="med" type="triangle"/>
          </a:ln>
        </p:spPr>
      </p:cxnSp>
      <p:cxnSp>
        <p:nvCxnSpPr>
          <p:cNvPr id="281" name="Google Shape;281;p41"/>
          <p:cNvCxnSpPr/>
          <p:nvPr/>
        </p:nvCxnSpPr>
        <p:spPr>
          <a:xfrm rot="10800000">
            <a:off x="5559600" y="1430569"/>
            <a:ext cx="2295300" cy="1236900"/>
          </a:xfrm>
          <a:prstGeom prst="bentConnector3">
            <a:avLst>
              <a:gd fmla="val -22041" name="adj1"/>
            </a:avLst>
          </a:prstGeom>
          <a:noFill/>
          <a:ln cap="flat" cmpd="sng" w="19050">
            <a:solidFill>
              <a:schemeClr val="dk2"/>
            </a:solidFill>
            <a:prstDash val="solid"/>
            <a:round/>
            <a:headEnd len="med" w="med" type="none"/>
            <a:tailEnd len="med" w="med" type="none"/>
          </a:ln>
        </p:spPr>
      </p:cxnSp>
      <p:pic>
        <p:nvPicPr>
          <p:cNvPr id="282" name="Google Shape;282;p41"/>
          <p:cNvPicPr preferRelativeResize="0"/>
          <p:nvPr/>
        </p:nvPicPr>
        <p:blipFill rotWithShape="1">
          <a:blip r:embed="rId8">
            <a:alphaModFix/>
          </a:blip>
          <a:srcRect b="5347" l="31867" r="30473" t="5525"/>
          <a:stretch/>
        </p:blipFill>
        <p:spPr>
          <a:xfrm>
            <a:off x="5633791" y="3354703"/>
            <a:ext cx="106115" cy="233629"/>
          </a:xfrm>
          <a:prstGeom prst="rect">
            <a:avLst/>
          </a:prstGeom>
          <a:noFill/>
          <a:ln>
            <a:noFill/>
          </a:ln>
        </p:spPr>
      </p:pic>
      <p:pic>
        <p:nvPicPr>
          <p:cNvPr id="283" name="Google Shape;283;p41"/>
          <p:cNvPicPr preferRelativeResize="0"/>
          <p:nvPr/>
        </p:nvPicPr>
        <p:blipFill rotWithShape="1">
          <a:blip r:embed="rId8">
            <a:alphaModFix/>
          </a:blip>
          <a:srcRect b="5347" l="31867" r="30473" t="5525"/>
          <a:stretch/>
        </p:blipFill>
        <p:spPr>
          <a:xfrm>
            <a:off x="7499737" y="1742391"/>
            <a:ext cx="106115" cy="233629"/>
          </a:xfrm>
          <a:prstGeom prst="rect">
            <a:avLst/>
          </a:prstGeom>
          <a:noFill/>
          <a:ln>
            <a:noFill/>
          </a:ln>
        </p:spPr>
      </p:pic>
      <p:pic>
        <p:nvPicPr>
          <p:cNvPr id="284" name="Google Shape;284;p41"/>
          <p:cNvPicPr preferRelativeResize="0"/>
          <p:nvPr/>
        </p:nvPicPr>
        <p:blipFill rotWithShape="1">
          <a:blip r:embed="rId8">
            <a:alphaModFix/>
          </a:blip>
          <a:srcRect b="5347" l="31867" r="30473" t="5525"/>
          <a:stretch/>
        </p:blipFill>
        <p:spPr>
          <a:xfrm>
            <a:off x="7499737" y="2599641"/>
            <a:ext cx="106115" cy="233629"/>
          </a:xfrm>
          <a:prstGeom prst="rect">
            <a:avLst/>
          </a:prstGeom>
          <a:noFill/>
          <a:ln>
            <a:noFill/>
          </a:ln>
        </p:spPr>
      </p:pic>
      <p:pic>
        <p:nvPicPr>
          <p:cNvPr id="285" name="Google Shape;285;p41"/>
          <p:cNvPicPr preferRelativeResize="0"/>
          <p:nvPr/>
        </p:nvPicPr>
        <p:blipFill rotWithShape="1">
          <a:blip r:embed="rId9">
            <a:alphaModFix/>
          </a:blip>
          <a:srcRect b="5347" l="31867" r="30473" t="5525"/>
          <a:stretch/>
        </p:blipFill>
        <p:spPr>
          <a:xfrm>
            <a:off x="7579669" y="3667681"/>
            <a:ext cx="106115" cy="233629"/>
          </a:xfrm>
          <a:prstGeom prst="rect">
            <a:avLst/>
          </a:prstGeom>
          <a:noFill/>
          <a:ln>
            <a:noFill/>
          </a:ln>
        </p:spPr>
      </p:pic>
      <p:pic>
        <p:nvPicPr>
          <p:cNvPr id="286" name="Google Shape;286;p41"/>
          <p:cNvPicPr preferRelativeResize="0"/>
          <p:nvPr/>
        </p:nvPicPr>
        <p:blipFill rotWithShape="1">
          <a:blip r:embed="rId8">
            <a:alphaModFix/>
          </a:blip>
          <a:srcRect b="5347" l="31867" r="30473" t="5525"/>
          <a:stretch/>
        </p:blipFill>
        <p:spPr>
          <a:xfrm>
            <a:off x="7473558" y="3667688"/>
            <a:ext cx="106115" cy="233629"/>
          </a:xfrm>
          <a:prstGeom prst="rect">
            <a:avLst/>
          </a:prstGeom>
          <a:noFill/>
          <a:ln>
            <a:noFill/>
          </a:ln>
        </p:spPr>
      </p:pic>
      <p:pic>
        <p:nvPicPr>
          <p:cNvPr id="287" name="Google Shape;287;p41"/>
          <p:cNvPicPr preferRelativeResize="0"/>
          <p:nvPr/>
        </p:nvPicPr>
        <p:blipFill rotWithShape="1">
          <a:blip r:embed="rId9">
            <a:alphaModFix/>
          </a:blip>
          <a:srcRect b="5347" l="31867" r="30473" t="5525"/>
          <a:stretch/>
        </p:blipFill>
        <p:spPr>
          <a:xfrm>
            <a:off x="7080157" y="4897312"/>
            <a:ext cx="53058" cy="116379"/>
          </a:xfrm>
          <a:prstGeom prst="rect">
            <a:avLst/>
          </a:prstGeom>
          <a:noFill/>
          <a:ln>
            <a:noFill/>
          </a:ln>
        </p:spPr>
      </p:pic>
      <p:pic>
        <p:nvPicPr>
          <p:cNvPr id="288" name="Google Shape;288;p41"/>
          <p:cNvPicPr preferRelativeResize="0"/>
          <p:nvPr/>
        </p:nvPicPr>
        <p:blipFill rotWithShape="1">
          <a:blip r:embed="rId8">
            <a:alphaModFix/>
          </a:blip>
          <a:srcRect b="5347" l="31867" r="30473" t="5525"/>
          <a:stretch/>
        </p:blipFill>
        <p:spPr>
          <a:xfrm>
            <a:off x="5655502" y="4897315"/>
            <a:ext cx="53058" cy="116379"/>
          </a:xfrm>
          <a:prstGeom prst="rect">
            <a:avLst/>
          </a:prstGeom>
          <a:noFill/>
          <a:ln>
            <a:noFill/>
          </a:ln>
        </p:spPr>
      </p:pic>
      <p:sp>
        <p:nvSpPr>
          <p:cNvPr id="289" name="Google Shape;289;p41"/>
          <p:cNvSpPr txBox="1"/>
          <p:nvPr>
            <p:ph idx="4294967295" type="subTitle"/>
          </p:nvPr>
        </p:nvSpPr>
        <p:spPr>
          <a:xfrm>
            <a:off x="5672550" y="4873518"/>
            <a:ext cx="1159800" cy="187800"/>
          </a:xfrm>
          <a:prstGeom prst="rect">
            <a:avLst/>
          </a:prstGeom>
          <a:noFill/>
          <a:ln>
            <a:noFill/>
          </a:ln>
        </p:spPr>
        <p:txBody>
          <a:bodyPr anchorCtr="0" anchor="t" bIns="34275" lIns="68575" spcFirstLastPara="1" rIns="68575" wrap="square" tIns="34275">
            <a:noAutofit/>
          </a:bodyPr>
          <a:lstStyle/>
          <a:p>
            <a:pPr indent="0" lvl="0" marL="0" rtl="0" algn="l">
              <a:lnSpc>
                <a:spcPct val="115000"/>
              </a:lnSpc>
              <a:spcBef>
                <a:spcPts val="0"/>
              </a:spcBef>
              <a:spcAft>
                <a:spcPts val="1600"/>
              </a:spcAft>
              <a:buNone/>
            </a:pPr>
            <a:r>
              <a:rPr lang="en" sz="700"/>
              <a:t>= Product &amp; Engineering</a:t>
            </a:r>
            <a:endParaRPr sz="1200"/>
          </a:p>
        </p:txBody>
      </p:sp>
      <p:sp>
        <p:nvSpPr>
          <p:cNvPr id="290" name="Google Shape;290;p41"/>
          <p:cNvSpPr txBox="1"/>
          <p:nvPr>
            <p:ph idx="4294967295" type="subTitle"/>
          </p:nvPr>
        </p:nvSpPr>
        <p:spPr>
          <a:xfrm>
            <a:off x="7101300" y="4873518"/>
            <a:ext cx="1159800" cy="187800"/>
          </a:xfrm>
          <a:prstGeom prst="rect">
            <a:avLst/>
          </a:prstGeom>
          <a:noFill/>
          <a:ln>
            <a:noFill/>
          </a:ln>
        </p:spPr>
        <p:txBody>
          <a:bodyPr anchorCtr="0" anchor="t" bIns="34275" lIns="68575" spcFirstLastPara="1" rIns="68575" wrap="square" tIns="34275">
            <a:noAutofit/>
          </a:bodyPr>
          <a:lstStyle/>
          <a:p>
            <a:pPr indent="0" lvl="0" marL="0" rtl="0" algn="l">
              <a:lnSpc>
                <a:spcPct val="115000"/>
              </a:lnSpc>
              <a:spcBef>
                <a:spcPts val="0"/>
              </a:spcBef>
              <a:spcAft>
                <a:spcPts val="1600"/>
              </a:spcAft>
              <a:buNone/>
            </a:pPr>
            <a:r>
              <a:rPr lang="en" sz="700"/>
              <a:t>= Functional stakeholders</a:t>
            </a:r>
            <a:endParaRPr sz="1200"/>
          </a:p>
        </p:txBody>
      </p:sp>
      <p:sp>
        <p:nvSpPr>
          <p:cNvPr id="291" name="Google Shape;291;p41"/>
          <p:cNvSpPr/>
          <p:nvPr/>
        </p:nvSpPr>
        <p:spPr>
          <a:xfrm>
            <a:off x="138675" y="2343352"/>
            <a:ext cx="723600" cy="649800"/>
          </a:xfrm>
          <a:prstGeom prst="noSmoking">
            <a:avLst>
              <a:gd fmla="val 18750" name="adj"/>
            </a:avLst>
          </a:prstGeom>
          <a:solidFill>
            <a:srgbClr val="CC0000"/>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92" name="Google Shape;292;p41"/>
          <p:cNvSpPr txBox="1"/>
          <p:nvPr>
            <p:ph idx="4294967295" type="subTitle"/>
          </p:nvPr>
        </p:nvSpPr>
        <p:spPr>
          <a:xfrm>
            <a:off x="91624" y="2526000"/>
            <a:ext cx="838500" cy="187800"/>
          </a:xfrm>
          <a:prstGeom prst="rect">
            <a:avLst/>
          </a:prstGeom>
          <a:noFill/>
          <a:ln>
            <a:noFill/>
          </a:ln>
        </p:spPr>
        <p:txBody>
          <a:bodyPr anchorCtr="0" anchor="t" bIns="34275" lIns="68575" spcFirstLastPara="1" rIns="68575" wrap="square" tIns="34275">
            <a:noAutofit/>
          </a:bodyPr>
          <a:lstStyle/>
          <a:p>
            <a:pPr indent="0" lvl="0" marL="0" rtl="0" algn="ctr">
              <a:lnSpc>
                <a:spcPct val="115000"/>
              </a:lnSpc>
              <a:spcBef>
                <a:spcPts val="0"/>
              </a:spcBef>
              <a:spcAft>
                <a:spcPts val="1600"/>
              </a:spcAft>
              <a:buNone/>
            </a:pPr>
            <a:r>
              <a:rPr b="1" lang="en" sz="1300"/>
              <a:t>Projects</a:t>
            </a:r>
            <a:endParaRPr b="1" sz="1800"/>
          </a:p>
        </p:txBody>
      </p:sp>
      <p:cxnSp>
        <p:nvCxnSpPr>
          <p:cNvPr id="293" name="Google Shape;293;p41"/>
          <p:cNvCxnSpPr>
            <a:stCxn id="291" idx="6"/>
            <a:endCxn id="247" idx="1"/>
          </p:cNvCxnSpPr>
          <p:nvPr/>
        </p:nvCxnSpPr>
        <p:spPr>
          <a:xfrm flipH="1" rot="10800000">
            <a:off x="862275" y="2666452"/>
            <a:ext cx="201600" cy="1800"/>
          </a:xfrm>
          <a:prstGeom prst="straightConnector1">
            <a:avLst/>
          </a:prstGeom>
          <a:noFill/>
          <a:ln cap="flat" cmpd="sng" w="19050">
            <a:solidFill>
              <a:schemeClr val="dk2"/>
            </a:solidFill>
            <a:prstDash val="dot"/>
            <a:round/>
            <a:headEnd len="med" w="med" type="none"/>
            <a:tailEnd len="med" w="med" type="triangle"/>
          </a:ln>
        </p:spPr>
      </p:cxnSp>
      <p:pic>
        <p:nvPicPr>
          <p:cNvPr id="294" name="Google Shape;294;p41"/>
          <p:cNvPicPr preferRelativeResize="0"/>
          <p:nvPr/>
        </p:nvPicPr>
        <p:blipFill>
          <a:blip r:embed="rId10">
            <a:alphaModFix/>
          </a:blip>
          <a:stretch>
            <a:fillRect/>
          </a:stretch>
        </p:blipFill>
        <p:spPr>
          <a:xfrm>
            <a:off x="268499" y="1767825"/>
            <a:ext cx="463950" cy="541402"/>
          </a:xfrm>
          <a:prstGeom prst="rect">
            <a:avLst/>
          </a:prstGeom>
          <a:noFill/>
          <a:ln>
            <a:noFill/>
          </a:ln>
        </p:spPr>
      </p:pic>
      <p:sp>
        <p:nvSpPr>
          <p:cNvPr id="295" name="Google Shape;295;p41"/>
          <p:cNvSpPr/>
          <p:nvPr/>
        </p:nvSpPr>
        <p:spPr>
          <a:xfrm>
            <a:off x="75270" y="1529194"/>
            <a:ext cx="619500" cy="187800"/>
          </a:xfrm>
          <a:prstGeom prst="ellipse">
            <a:avLst/>
          </a:prstGeom>
          <a:solidFill>
            <a:srgbClr val="FFFFFF"/>
          </a:solidFill>
          <a:ln cap="flat" cmpd="sng" w="9525">
            <a:solidFill>
              <a:srgbClr val="999999"/>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0" lIns="0" spcFirstLastPara="1" rIns="0" wrap="square" tIns="0">
            <a:noAutofit/>
          </a:bodyPr>
          <a:lstStyle/>
          <a:p>
            <a:pPr indent="0" lvl="0" marL="0" rtl="0" algn="ctr">
              <a:spcBef>
                <a:spcPts val="0"/>
              </a:spcBef>
              <a:spcAft>
                <a:spcPts val="0"/>
              </a:spcAft>
              <a:buNone/>
            </a:pPr>
            <a:r>
              <a:rPr b="1" i="1" lang="en" sz="600">
                <a:solidFill>
                  <a:schemeClr val="dk1"/>
                </a:solidFill>
                <a:latin typeface="Nunito"/>
                <a:ea typeface="Nunito"/>
                <a:cs typeface="Nunito"/>
                <a:sym typeface="Nunito"/>
              </a:rPr>
              <a:t>UVA1,2,3</a:t>
            </a:r>
            <a:endParaRPr sz="600"/>
          </a:p>
        </p:txBody>
      </p:sp>
      <p:sp>
        <p:nvSpPr>
          <p:cNvPr id="296" name="Google Shape;296;p41"/>
          <p:cNvSpPr/>
          <p:nvPr/>
        </p:nvSpPr>
        <p:spPr>
          <a:xfrm>
            <a:off x="707861" y="1370001"/>
            <a:ext cx="411600" cy="332700"/>
          </a:xfrm>
          <a:prstGeom prst="ellipse">
            <a:avLst/>
          </a:prstGeom>
          <a:solidFill>
            <a:srgbClr val="FFFFFF"/>
          </a:solidFill>
          <a:ln cap="flat" cmpd="sng" w="9525">
            <a:solidFill>
              <a:srgbClr val="999999"/>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0" lIns="0" spcFirstLastPara="1" rIns="0" wrap="square" tIns="0">
            <a:noAutofit/>
          </a:bodyPr>
          <a:lstStyle/>
          <a:p>
            <a:pPr indent="0" lvl="0" marL="0" rtl="0" algn="ctr">
              <a:spcBef>
                <a:spcPts val="0"/>
              </a:spcBef>
              <a:spcAft>
                <a:spcPts val="0"/>
              </a:spcAft>
              <a:buNone/>
            </a:pPr>
            <a:r>
              <a:rPr b="1" i="1" lang="en" sz="600">
                <a:solidFill>
                  <a:schemeClr val="dk1"/>
                </a:solidFill>
                <a:latin typeface="Nunito"/>
                <a:ea typeface="Nunito"/>
                <a:cs typeface="Nunito"/>
                <a:sym typeface="Nunito"/>
              </a:rPr>
              <a:t>Agent task mgmt</a:t>
            </a:r>
            <a:endParaRPr sz="600"/>
          </a:p>
        </p:txBody>
      </p:sp>
      <p:sp>
        <p:nvSpPr>
          <p:cNvPr id="297" name="Google Shape;297;p41"/>
          <p:cNvSpPr/>
          <p:nvPr/>
        </p:nvSpPr>
        <p:spPr>
          <a:xfrm>
            <a:off x="350476" y="1091504"/>
            <a:ext cx="748800" cy="233700"/>
          </a:xfrm>
          <a:prstGeom prst="ellipse">
            <a:avLst/>
          </a:prstGeom>
          <a:solidFill>
            <a:srgbClr val="FFFFFF"/>
          </a:solidFill>
          <a:ln cap="flat" cmpd="sng" w="9525">
            <a:solidFill>
              <a:srgbClr val="999999"/>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0" lIns="0" spcFirstLastPara="1" rIns="0" wrap="square" tIns="0">
            <a:noAutofit/>
          </a:bodyPr>
          <a:lstStyle/>
          <a:p>
            <a:pPr indent="0" lvl="0" marL="0" rtl="0" algn="ctr">
              <a:spcBef>
                <a:spcPts val="0"/>
              </a:spcBef>
              <a:spcAft>
                <a:spcPts val="0"/>
              </a:spcAft>
              <a:buNone/>
            </a:pPr>
            <a:r>
              <a:rPr b="1" i="1" lang="en" sz="600">
                <a:solidFill>
                  <a:schemeClr val="dk1"/>
                </a:solidFill>
                <a:latin typeface="Nunito"/>
                <a:ea typeface="Nunito"/>
                <a:cs typeface="Nunito"/>
                <a:sym typeface="Nunito"/>
              </a:rPr>
              <a:t>Agent product offering</a:t>
            </a:r>
            <a:endParaRPr sz="600"/>
          </a:p>
        </p:txBody>
      </p:sp>
      <p:sp>
        <p:nvSpPr>
          <p:cNvPr id="298" name="Google Shape;298;p41"/>
          <p:cNvSpPr/>
          <p:nvPr/>
        </p:nvSpPr>
        <p:spPr>
          <a:xfrm>
            <a:off x="115436" y="1244888"/>
            <a:ext cx="269400" cy="233700"/>
          </a:xfrm>
          <a:prstGeom prst="ellipse">
            <a:avLst/>
          </a:prstGeom>
          <a:solidFill>
            <a:srgbClr val="FFFFFF"/>
          </a:solidFill>
          <a:ln cap="flat" cmpd="sng" w="9525">
            <a:solidFill>
              <a:srgbClr val="999999"/>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0" lIns="0" spcFirstLastPara="1" rIns="0" wrap="square" tIns="0">
            <a:noAutofit/>
          </a:bodyPr>
          <a:lstStyle/>
          <a:p>
            <a:pPr indent="0" lvl="0" marL="0" rtl="0" algn="ctr">
              <a:spcBef>
                <a:spcPts val="0"/>
              </a:spcBef>
              <a:spcAft>
                <a:spcPts val="0"/>
              </a:spcAft>
              <a:buNone/>
            </a:pPr>
            <a:r>
              <a:rPr b="1" i="1" lang="en" sz="600">
                <a:solidFill>
                  <a:schemeClr val="dk1"/>
                </a:solidFill>
                <a:latin typeface="Nunito"/>
                <a:ea typeface="Nunito"/>
                <a:cs typeface="Nunito"/>
                <a:sym typeface="Nunito"/>
              </a:rPr>
              <a:t>...</a:t>
            </a:r>
            <a:endParaRPr sz="600"/>
          </a:p>
        </p:txBody>
      </p:sp>
      <p:sp>
        <p:nvSpPr>
          <p:cNvPr id="299" name="Google Shape;299;p41"/>
          <p:cNvSpPr/>
          <p:nvPr/>
        </p:nvSpPr>
        <p:spPr>
          <a:xfrm>
            <a:off x="3324518" y="1957631"/>
            <a:ext cx="723600" cy="1164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rPr b="1" lang="en" sz="800">
                <a:solidFill>
                  <a:srgbClr val="FFFFFF"/>
                </a:solidFill>
                <a:latin typeface="Nunito"/>
                <a:ea typeface="Nunito"/>
                <a:cs typeface="Nunito"/>
                <a:sym typeface="Nunito"/>
              </a:rPr>
              <a:t>Sprint goal</a:t>
            </a:r>
            <a:endParaRPr b="1" sz="800">
              <a:solidFill>
                <a:srgbClr val="FFFFFF"/>
              </a:solidFill>
              <a:latin typeface="Nunito"/>
              <a:ea typeface="Nunito"/>
              <a:cs typeface="Nunito"/>
              <a:sym typeface="Nunito"/>
            </a:endParaRPr>
          </a:p>
        </p:txBody>
      </p:sp>
      <p:sp>
        <p:nvSpPr>
          <p:cNvPr id="300" name="Google Shape;300;p41"/>
          <p:cNvSpPr/>
          <p:nvPr/>
        </p:nvSpPr>
        <p:spPr>
          <a:xfrm rot="-5400000">
            <a:off x="5329463" y="2141888"/>
            <a:ext cx="216000" cy="1929000"/>
          </a:xfrm>
          <a:prstGeom prst="leftBrace">
            <a:avLst>
              <a:gd fmla="val 50000" name="adj1"/>
              <a:gd fmla="val 51043" name="adj2"/>
            </a:avLst>
          </a:prstGeom>
          <a:no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42"/>
          <p:cNvSpPr txBox="1"/>
          <p:nvPr>
            <p:ph type="title"/>
          </p:nvPr>
        </p:nvSpPr>
        <p:spPr>
          <a:xfrm>
            <a:off x="144900" y="-23700"/>
            <a:ext cx="7688700" cy="535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Pros &amp; Cons of Scrum Framework</a:t>
            </a:r>
            <a:endParaRPr/>
          </a:p>
        </p:txBody>
      </p:sp>
      <p:graphicFrame>
        <p:nvGraphicFramePr>
          <p:cNvPr id="306" name="Google Shape;306;p42"/>
          <p:cNvGraphicFramePr/>
          <p:nvPr/>
        </p:nvGraphicFramePr>
        <p:xfrm>
          <a:off x="327575" y="819150"/>
          <a:ext cx="3000000" cy="3000000"/>
        </p:xfrm>
        <a:graphic>
          <a:graphicData uri="http://schemas.openxmlformats.org/drawingml/2006/table">
            <a:tbl>
              <a:tblPr>
                <a:noFill/>
                <a:tableStyleId>{F664B5DE-E5F4-4D81-A76F-3609460797AE}</a:tableStyleId>
              </a:tblPr>
              <a:tblGrid>
                <a:gridCol w="4244425"/>
                <a:gridCol w="4244425"/>
              </a:tblGrid>
              <a:tr h="449725">
                <a:tc>
                  <a:txBody>
                    <a:bodyPr/>
                    <a:lstStyle/>
                    <a:p>
                      <a:pPr indent="0" lvl="0" marL="0" rtl="0" algn="l">
                        <a:spcBef>
                          <a:spcPts val="0"/>
                        </a:spcBef>
                        <a:spcAft>
                          <a:spcPts val="0"/>
                        </a:spcAft>
                        <a:buNone/>
                      </a:pPr>
                      <a:r>
                        <a:rPr b="1" lang="en" sz="1300">
                          <a:solidFill>
                            <a:schemeClr val="dk1"/>
                          </a:solidFill>
                          <a:latin typeface="Raleway"/>
                          <a:ea typeface="Raleway"/>
                          <a:cs typeface="Raleway"/>
                          <a:sym typeface="Raleway"/>
                        </a:rPr>
                        <a:t>Pros</a:t>
                      </a:r>
                      <a:endParaRPr b="1" sz="1300">
                        <a:solidFill>
                          <a:schemeClr val="dk1"/>
                        </a:solidFill>
                        <a:latin typeface="Raleway"/>
                        <a:ea typeface="Raleway"/>
                        <a:cs typeface="Raleway"/>
                        <a:sym typeface="Raleway"/>
                      </a:endParaRPr>
                    </a:p>
                  </a:txBody>
                  <a:tcPr marT="91425" marB="91425" marR="91425" marL="91425" anchor="ctr">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b="1" lang="en" sz="1300">
                          <a:solidFill>
                            <a:schemeClr val="dk1"/>
                          </a:solidFill>
                          <a:latin typeface="Raleway"/>
                          <a:ea typeface="Raleway"/>
                          <a:cs typeface="Raleway"/>
                          <a:sym typeface="Raleway"/>
                        </a:rPr>
                        <a:t>Cons</a:t>
                      </a:r>
                      <a:endParaRPr b="1" sz="1300">
                        <a:solidFill>
                          <a:schemeClr val="dk1"/>
                        </a:solidFill>
                        <a:latin typeface="Raleway"/>
                        <a:ea typeface="Raleway"/>
                        <a:cs typeface="Raleway"/>
                        <a:sym typeface="Raleway"/>
                      </a:endParaRPr>
                    </a:p>
                  </a:txBody>
                  <a:tcPr marT="91425" marB="91425" marR="91425" marL="91425" anchor="ctr">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chemeClr val="lt2"/>
                    </a:solidFill>
                  </a:tcPr>
                </a:tc>
              </a:tr>
              <a:tr h="684675">
                <a:tc>
                  <a:txBody>
                    <a:bodyPr/>
                    <a:lstStyle/>
                    <a:p>
                      <a:pPr indent="0" lvl="0" marL="0" rtl="0" algn="l">
                        <a:spcBef>
                          <a:spcPts val="0"/>
                        </a:spcBef>
                        <a:spcAft>
                          <a:spcPts val="0"/>
                        </a:spcAft>
                        <a:buNone/>
                      </a:pPr>
                      <a:r>
                        <a:rPr b="1" lang="en" sz="1300">
                          <a:solidFill>
                            <a:schemeClr val="dk1"/>
                          </a:solidFill>
                          <a:latin typeface="Raleway"/>
                          <a:ea typeface="Raleway"/>
                          <a:cs typeface="Raleway"/>
                          <a:sym typeface="Raleway"/>
                        </a:rPr>
                        <a:t>Clear roles and ceremonies makes roles and responsibilities clear and provide governance </a:t>
                      </a:r>
                      <a:endParaRPr b="1" sz="1300">
                        <a:solidFill>
                          <a:schemeClr val="dk1"/>
                        </a:solidFill>
                        <a:latin typeface="Raleway"/>
                        <a:ea typeface="Raleway"/>
                        <a:cs typeface="Raleway"/>
                        <a:sym typeface="Raleway"/>
                      </a:endParaRPr>
                    </a:p>
                  </a:txBody>
                  <a:tcPr marT="91425" marB="91425" marR="91425" marL="91425" anchor="ctr">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b="1" lang="en" sz="1300">
                          <a:solidFill>
                            <a:schemeClr val="dk1"/>
                          </a:solidFill>
                          <a:latin typeface="Raleway"/>
                          <a:ea typeface="Raleway"/>
                          <a:cs typeface="Raleway"/>
                          <a:sym typeface="Raleway"/>
                        </a:rPr>
                        <a:t>Requires high levels of testing maturity as things need to be fully tested within sprint</a:t>
                      </a:r>
                      <a:endParaRPr b="1" sz="1300">
                        <a:solidFill>
                          <a:schemeClr val="dk1"/>
                        </a:solidFill>
                        <a:latin typeface="Raleway"/>
                        <a:ea typeface="Raleway"/>
                        <a:cs typeface="Raleway"/>
                        <a:sym typeface="Raleway"/>
                      </a:endParaRPr>
                    </a:p>
                  </a:txBody>
                  <a:tcPr marT="91425" marB="91425" marR="91425" marL="91425" anchor="ctr">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chemeClr val="lt2"/>
                    </a:solidFill>
                  </a:tcPr>
                </a:tc>
              </a:tr>
              <a:tr h="684675">
                <a:tc>
                  <a:txBody>
                    <a:bodyPr/>
                    <a:lstStyle/>
                    <a:p>
                      <a:pPr indent="0" lvl="0" marL="0" rtl="0" algn="l">
                        <a:spcBef>
                          <a:spcPts val="0"/>
                        </a:spcBef>
                        <a:spcAft>
                          <a:spcPts val="0"/>
                        </a:spcAft>
                        <a:buNone/>
                      </a:pPr>
                      <a:r>
                        <a:rPr b="1" lang="en" sz="1300">
                          <a:solidFill>
                            <a:schemeClr val="dk1"/>
                          </a:solidFill>
                          <a:latin typeface="Raleway"/>
                          <a:ea typeface="Raleway"/>
                          <a:cs typeface="Raleway"/>
                          <a:sym typeface="Raleway"/>
                        </a:rPr>
                        <a:t>Makes it easier to track and communicate performance</a:t>
                      </a:r>
                      <a:endParaRPr b="1" sz="1300">
                        <a:solidFill>
                          <a:schemeClr val="dk1"/>
                        </a:solidFill>
                        <a:latin typeface="Raleway"/>
                        <a:ea typeface="Raleway"/>
                        <a:cs typeface="Raleway"/>
                        <a:sym typeface="Raleway"/>
                      </a:endParaRPr>
                    </a:p>
                  </a:txBody>
                  <a:tcPr marT="91425" marB="91425" marR="91425" marL="91425" anchor="ctr">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b="1" lang="en" sz="1300">
                          <a:solidFill>
                            <a:schemeClr val="dk1"/>
                          </a:solidFill>
                          <a:latin typeface="Raleway"/>
                          <a:ea typeface="Raleway"/>
                          <a:cs typeface="Raleway"/>
                          <a:sym typeface="Raleway"/>
                        </a:rPr>
                        <a:t>Daily team meetings and ceremonies can be frustrating unless run well.</a:t>
                      </a:r>
                      <a:endParaRPr b="1" sz="1300">
                        <a:solidFill>
                          <a:schemeClr val="dk1"/>
                        </a:solidFill>
                        <a:latin typeface="Raleway"/>
                        <a:ea typeface="Raleway"/>
                        <a:cs typeface="Raleway"/>
                        <a:sym typeface="Raleway"/>
                      </a:endParaRPr>
                    </a:p>
                  </a:txBody>
                  <a:tcPr marT="91425" marB="91425" marR="91425" marL="91425" anchor="ctr">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chemeClr val="lt2"/>
                    </a:solidFill>
                  </a:tcPr>
                </a:tc>
              </a:tr>
              <a:tr h="771575">
                <a:tc>
                  <a:txBody>
                    <a:bodyPr/>
                    <a:lstStyle/>
                    <a:p>
                      <a:pPr indent="0" lvl="0" marL="0" rtl="0" algn="l">
                        <a:lnSpc>
                          <a:spcPct val="115000"/>
                        </a:lnSpc>
                        <a:spcBef>
                          <a:spcPts val="0"/>
                        </a:spcBef>
                        <a:spcAft>
                          <a:spcPts val="0"/>
                        </a:spcAft>
                        <a:buNone/>
                      </a:pPr>
                      <a:r>
                        <a:rPr b="1" lang="en" sz="1300">
                          <a:solidFill>
                            <a:schemeClr val="dk1"/>
                          </a:solidFill>
                          <a:latin typeface="Raleway"/>
                          <a:ea typeface="Raleway"/>
                          <a:cs typeface="Raleway"/>
                          <a:sym typeface="Raleway"/>
                        </a:rPr>
                        <a:t>Large projects are divided into easily manageable sprints</a:t>
                      </a:r>
                      <a:endParaRPr b="1" sz="1300">
                        <a:solidFill>
                          <a:schemeClr val="dk1"/>
                        </a:solidFill>
                        <a:latin typeface="Raleway"/>
                        <a:ea typeface="Raleway"/>
                        <a:cs typeface="Raleway"/>
                        <a:sym typeface="Raleway"/>
                      </a:endParaRPr>
                    </a:p>
                  </a:txBody>
                  <a:tcPr marT="91425" marB="91425" marR="91425" marL="91425" anchor="ctr">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b="1" lang="en" sz="1300">
                          <a:solidFill>
                            <a:schemeClr val="dk1"/>
                          </a:solidFill>
                          <a:latin typeface="Raleway"/>
                          <a:ea typeface="Raleway"/>
                          <a:cs typeface="Raleway"/>
                          <a:sym typeface="Raleway"/>
                        </a:rPr>
                        <a:t>Requires someone to act as scrum master - ideally not as a part time role</a:t>
                      </a:r>
                      <a:endParaRPr b="1" sz="1300">
                        <a:solidFill>
                          <a:schemeClr val="dk1"/>
                        </a:solidFill>
                        <a:latin typeface="Raleway"/>
                        <a:ea typeface="Raleway"/>
                        <a:cs typeface="Raleway"/>
                        <a:sym typeface="Raleway"/>
                      </a:endParaRPr>
                    </a:p>
                  </a:txBody>
                  <a:tcPr marT="91425" marB="91425" marR="91425" marL="91425" anchor="ctr">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chemeClr val="lt2"/>
                    </a:solidFill>
                  </a:tcPr>
                </a:tc>
              </a:tr>
              <a:tr h="684675">
                <a:tc>
                  <a:txBody>
                    <a:bodyPr/>
                    <a:lstStyle/>
                    <a:p>
                      <a:pPr indent="0" lvl="0" marL="0" rtl="0" algn="l">
                        <a:spcBef>
                          <a:spcPts val="0"/>
                        </a:spcBef>
                        <a:spcAft>
                          <a:spcPts val="0"/>
                        </a:spcAft>
                        <a:buNone/>
                      </a:pPr>
                      <a:r>
                        <a:rPr b="1" lang="en" sz="1300">
                          <a:solidFill>
                            <a:schemeClr val="dk1"/>
                          </a:solidFill>
                          <a:latin typeface="Raleway"/>
                          <a:ea typeface="Raleway"/>
                          <a:cs typeface="Raleway"/>
                          <a:sym typeface="Raleway"/>
                        </a:rPr>
                        <a:t>Team face limited change within the sprint but the approach allows for lots of change in future sprints</a:t>
                      </a:r>
                      <a:endParaRPr b="1" sz="1300">
                        <a:solidFill>
                          <a:schemeClr val="dk1"/>
                        </a:solidFill>
                        <a:latin typeface="Raleway"/>
                        <a:ea typeface="Raleway"/>
                        <a:cs typeface="Raleway"/>
                        <a:sym typeface="Raleway"/>
                      </a:endParaRPr>
                    </a:p>
                  </a:txBody>
                  <a:tcPr marT="91425" marB="91425" marR="91425" marL="91425" anchor="ctr">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b="1" lang="en" sz="1300">
                          <a:solidFill>
                            <a:schemeClr val="dk1"/>
                          </a:solidFill>
                          <a:latin typeface="Raleway"/>
                          <a:ea typeface="Raleway"/>
                          <a:cs typeface="Raleway"/>
                          <a:sym typeface="Raleway"/>
                        </a:rPr>
                        <a:t>Harder to scale to large teams / multiple teams</a:t>
                      </a:r>
                      <a:endParaRPr b="1" sz="1300">
                        <a:solidFill>
                          <a:schemeClr val="dk1"/>
                        </a:solidFill>
                        <a:latin typeface="Raleway"/>
                        <a:ea typeface="Raleway"/>
                        <a:cs typeface="Raleway"/>
                        <a:sym typeface="Raleway"/>
                      </a:endParaRPr>
                    </a:p>
                  </a:txBody>
                  <a:tcPr marT="91425" marB="91425" marR="91425" marL="91425" anchor="ctr">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chemeClr val="lt2"/>
                    </a:solidFill>
                  </a:tcPr>
                </a:tc>
              </a:tr>
              <a:tr h="684675">
                <a:tc>
                  <a:txBody>
                    <a:bodyPr/>
                    <a:lstStyle/>
                    <a:p>
                      <a:pPr indent="0" lvl="0" marL="0" rtl="0" algn="l">
                        <a:spcBef>
                          <a:spcPts val="0"/>
                        </a:spcBef>
                        <a:spcAft>
                          <a:spcPts val="0"/>
                        </a:spcAft>
                        <a:buNone/>
                      </a:pPr>
                      <a:r>
                        <a:rPr b="1" lang="en" sz="1300">
                          <a:solidFill>
                            <a:schemeClr val="dk1"/>
                          </a:solidFill>
                          <a:latin typeface="Raleway"/>
                          <a:ea typeface="Raleway"/>
                          <a:cs typeface="Raleway"/>
                          <a:sym typeface="Raleway"/>
                        </a:rPr>
                        <a:t>Focus on inspect and adapt supports continuous improvement</a:t>
                      </a:r>
                      <a:endParaRPr b="1" sz="1300">
                        <a:solidFill>
                          <a:schemeClr val="dk1"/>
                        </a:solidFill>
                        <a:latin typeface="Raleway"/>
                        <a:ea typeface="Raleway"/>
                        <a:cs typeface="Raleway"/>
                        <a:sym typeface="Raleway"/>
                      </a:endParaRPr>
                    </a:p>
                  </a:txBody>
                  <a:tcPr marT="91425" marB="91425" marR="91425" marL="91425" anchor="ctr">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b="1" lang="en" sz="1300">
                          <a:solidFill>
                            <a:schemeClr val="dk1"/>
                          </a:solidFill>
                          <a:latin typeface="Raleway"/>
                          <a:ea typeface="Raleway"/>
                          <a:cs typeface="Raleway"/>
                          <a:sym typeface="Raleway"/>
                        </a:rPr>
                        <a:t>Understanding and commitment is key to making the approach work</a:t>
                      </a:r>
                      <a:endParaRPr b="1" sz="1300">
                        <a:solidFill>
                          <a:schemeClr val="dk1"/>
                        </a:solidFill>
                        <a:latin typeface="Raleway"/>
                        <a:ea typeface="Raleway"/>
                        <a:cs typeface="Raleway"/>
                        <a:sym typeface="Raleway"/>
                      </a:endParaRPr>
                    </a:p>
                  </a:txBody>
                  <a:tcPr marT="91425" marB="91425" marR="91425" marL="91425" anchor="ctr">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chemeClr val="lt2"/>
                    </a:solidFill>
                  </a:tcPr>
                </a:tc>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43"/>
          <p:cNvSpPr txBox="1"/>
          <p:nvPr>
            <p:ph type="title"/>
          </p:nvPr>
        </p:nvSpPr>
        <p:spPr>
          <a:xfrm>
            <a:off x="144900" y="-23700"/>
            <a:ext cx="7688700" cy="535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Scrum Master </a:t>
            </a:r>
            <a:endParaRPr/>
          </a:p>
        </p:txBody>
      </p:sp>
      <p:sp>
        <p:nvSpPr>
          <p:cNvPr id="312" name="Google Shape;312;p43"/>
          <p:cNvSpPr txBox="1"/>
          <p:nvPr/>
        </p:nvSpPr>
        <p:spPr>
          <a:xfrm>
            <a:off x="1325925" y="1601775"/>
            <a:ext cx="6362400" cy="161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descr="http://www.hatsiekiedee.tv&#10;a funny Scrum Master training movie for everbody that works with scrum, with Jeff Sutherland, Rini van Solingen, Ian Sense, and many more" id="313" name="Google Shape;313;p43" title="a funny Scrum Master movie with Jeff Sutherland">
            <a:hlinkClick r:id="rId3"/>
          </p:cNvPr>
          <p:cNvPicPr preferRelativeResize="0"/>
          <p:nvPr/>
        </p:nvPicPr>
        <p:blipFill>
          <a:blip r:embed="rId4">
            <a:alphaModFix/>
          </a:blip>
          <a:stretch>
            <a:fillRect/>
          </a:stretch>
        </p:blipFill>
        <p:spPr>
          <a:xfrm>
            <a:off x="2231000" y="1072075"/>
            <a:ext cx="4347575" cy="32606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44"/>
          <p:cNvSpPr txBox="1"/>
          <p:nvPr>
            <p:ph type="title"/>
          </p:nvPr>
        </p:nvSpPr>
        <p:spPr>
          <a:xfrm>
            <a:off x="144900" y="-23700"/>
            <a:ext cx="7688700" cy="535200"/>
          </a:xfrm>
          <a:prstGeom prst="rect">
            <a:avLst/>
          </a:prstGeom>
          <a:noFill/>
          <a:ln>
            <a:noFill/>
          </a:ln>
        </p:spPr>
        <p:txBody>
          <a:bodyPr anchorCtr="0" anchor="ctr" bIns="68575" lIns="68575" spcFirstLastPara="1" rIns="68575" wrap="square" tIns="68575">
            <a:noAutofit/>
          </a:bodyPr>
          <a:lstStyle/>
          <a:p>
            <a:pPr indent="0" lvl="0" marL="0" marR="0" rtl="0" algn="l">
              <a:lnSpc>
                <a:spcPct val="90000"/>
              </a:lnSpc>
              <a:spcBef>
                <a:spcPts val="0"/>
              </a:spcBef>
              <a:spcAft>
                <a:spcPts val="0"/>
              </a:spcAft>
              <a:buClr>
                <a:srgbClr val="0A0A3E"/>
              </a:buClr>
              <a:buSzPts val="1500"/>
              <a:buFont typeface="Arial"/>
              <a:buNone/>
            </a:pPr>
            <a:r>
              <a:rPr i="0" lang="en" u="none" cap="none" strike="noStrike">
                <a:solidFill>
                  <a:srgbClr val="0A0A3E"/>
                </a:solidFill>
              </a:rPr>
              <a:t>Scrum Master</a:t>
            </a:r>
            <a:endParaRPr i="0" u="none" cap="none" strike="noStrike">
              <a:solidFill>
                <a:srgbClr val="0A0A3E"/>
              </a:solidFill>
            </a:endParaRPr>
          </a:p>
        </p:txBody>
      </p:sp>
      <p:sp>
        <p:nvSpPr>
          <p:cNvPr id="320" name="Google Shape;320;p44"/>
          <p:cNvSpPr txBox="1"/>
          <p:nvPr>
            <p:ph idx="12" type="sldNum"/>
          </p:nvPr>
        </p:nvSpPr>
        <p:spPr>
          <a:xfrm>
            <a:off x="8536302" y="4749851"/>
            <a:ext cx="548700" cy="393600"/>
          </a:xfrm>
          <a:prstGeom prst="rect">
            <a:avLst/>
          </a:prstGeom>
          <a:noFill/>
          <a:ln>
            <a:noFill/>
          </a:ln>
        </p:spPr>
        <p:txBody>
          <a:bodyPr anchorCtr="0" anchor="t"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pic>
        <p:nvPicPr>
          <p:cNvPr id="321" name="Google Shape;321;p44"/>
          <p:cNvPicPr preferRelativeResize="0"/>
          <p:nvPr/>
        </p:nvPicPr>
        <p:blipFill>
          <a:blip r:embed="rId3">
            <a:alphaModFix/>
          </a:blip>
          <a:stretch>
            <a:fillRect/>
          </a:stretch>
        </p:blipFill>
        <p:spPr>
          <a:xfrm>
            <a:off x="3530462" y="1836800"/>
            <a:ext cx="1930800" cy="1930800"/>
          </a:xfrm>
          <a:prstGeom prst="ellipse">
            <a:avLst/>
          </a:prstGeom>
          <a:noFill/>
          <a:ln>
            <a:noFill/>
          </a:ln>
        </p:spPr>
      </p:pic>
      <p:sp>
        <p:nvSpPr>
          <p:cNvPr id="322" name="Google Shape;322;p44"/>
          <p:cNvSpPr txBox="1"/>
          <p:nvPr/>
        </p:nvSpPr>
        <p:spPr>
          <a:xfrm>
            <a:off x="5874750" y="1862550"/>
            <a:ext cx="2887500" cy="709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chemeClr val="dk1"/>
                </a:solidFill>
                <a:latin typeface="Raleway"/>
                <a:ea typeface="Raleway"/>
                <a:cs typeface="Raleway"/>
                <a:sym typeface="Raleway"/>
              </a:rPr>
              <a:t>PROTECT TEAM FROM EXTERNAL INTERFERENCE</a:t>
            </a:r>
            <a:endParaRPr b="1" sz="1600">
              <a:solidFill>
                <a:schemeClr val="dk1"/>
              </a:solidFill>
              <a:latin typeface="Raleway"/>
              <a:ea typeface="Raleway"/>
              <a:cs typeface="Raleway"/>
              <a:sym typeface="Raleway"/>
            </a:endParaRPr>
          </a:p>
        </p:txBody>
      </p:sp>
      <p:sp>
        <p:nvSpPr>
          <p:cNvPr id="323" name="Google Shape;323;p44"/>
          <p:cNvSpPr txBox="1"/>
          <p:nvPr/>
        </p:nvSpPr>
        <p:spPr>
          <a:xfrm>
            <a:off x="304525" y="2048300"/>
            <a:ext cx="2887500" cy="709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chemeClr val="dk1"/>
                </a:solidFill>
                <a:latin typeface="Raleway"/>
                <a:ea typeface="Raleway"/>
                <a:cs typeface="Raleway"/>
                <a:sym typeface="Raleway"/>
              </a:rPr>
              <a:t>ENFORCE SCRUM PRINCIPLES</a:t>
            </a:r>
            <a:endParaRPr b="1" sz="1600">
              <a:solidFill>
                <a:schemeClr val="dk1"/>
              </a:solidFill>
              <a:latin typeface="Raleway"/>
              <a:ea typeface="Raleway"/>
              <a:cs typeface="Raleway"/>
              <a:sym typeface="Raleway"/>
            </a:endParaRPr>
          </a:p>
        </p:txBody>
      </p:sp>
      <p:sp>
        <p:nvSpPr>
          <p:cNvPr id="324" name="Google Shape;324;p44"/>
          <p:cNvSpPr txBox="1"/>
          <p:nvPr/>
        </p:nvSpPr>
        <p:spPr>
          <a:xfrm>
            <a:off x="901275" y="3869325"/>
            <a:ext cx="2887500" cy="709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chemeClr val="dk1"/>
                </a:solidFill>
                <a:latin typeface="Raleway"/>
                <a:ea typeface="Raleway"/>
                <a:cs typeface="Raleway"/>
                <a:sym typeface="Raleway"/>
              </a:rPr>
              <a:t>IMPROVE PRODUCTIVITY</a:t>
            </a:r>
            <a:endParaRPr b="1" sz="1600">
              <a:solidFill>
                <a:schemeClr val="dk1"/>
              </a:solidFill>
              <a:latin typeface="Raleway"/>
              <a:ea typeface="Raleway"/>
              <a:cs typeface="Raleway"/>
              <a:sym typeface="Raleway"/>
            </a:endParaRPr>
          </a:p>
        </p:txBody>
      </p:sp>
      <p:sp>
        <p:nvSpPr>
          <p:cNvPr id="325" name="Google Shape;325;p44"/>
          <p:cNvSpPr txBox="1"/>
          <p:nvPr/>
        </p:nvSpPr>
        <p:spPr>
          <a:xfrm>
            <a:off x="5461250" y="3869325"/>
            <a:ext cx="2887500" cy="709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chemeClr val="dk1"/>
                </a:solidFill>
                <a:latin typeface="Raleway"/>
                <a:ea typeface="Raleway"/>
                <a:cs typeface="Raleway"/>
                <a:sym typeface="Raleway"/>
              </a:rPr>
              <a:t>ENABLES COLLABORATION</a:t>
            </a:r>
            <a:endParaRPr b="1" sz="1600">
              <a:solidFill>
                <a:schemeClr val="dk1"/>
              </a:solidFill>
              <a:latin typeface="Raleway"/>
              <a:ea typeface="Raleway"/>
              <a:cs typeface="Raleway"/>
              <a:sym typeface="Raleway"/>
            </a:endParaRPr>
          </a:p>
        </p:txBody>
      </p:sp>
      <p:sp>
        <p:nvSpPr>
          <p:cNvPr id="326" name="Google Shape;326;p44"/>
          <p:cNvSpPr txBox="1"/>
          <p:nvPr/>
        </p:nvSpPr>
        <p:spPr>
          <a:xfrm>
            <a:off x="3052100" y="698525"/>
            <a:ext cx="2887500" cy="709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chemeClr val="dk1"/>
                </a:solidFill>
                <a:latin typeface="Raleway"/>
                <a:ea typeface="Raleway"/>
                <a:cs typeface="Raleway"/>
                <a:sym typeface="Raleway"/>
              </a:rPr>
              <a:t>FACILITATOR / REMOVE BARRIERS</a:t>
            </a:r>
            <a:endParaRPr b="1" sz="1600">
              <a:solidFill>
                <a:schemeClr val="dk1"/>
              </a:solidFill>
              <a:latin typeface="Raleway"/>
              <a:ea typeface="Raleway"/>
              <a:cs typeface="Raleway"/>
              <a:sym typeface="Raleway"/>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45"/>
          <p:cNvSpPr txBox="1"/>
          <p:nvPr>
            <p:ph idx="12" type="sldNum"/>
          </p:nvPr>
        </p:nvSpPr>
        <p:spPr>
          <a:xfrm>
            <a:off x="8536302" y="4749851"/>
            <a:ext cx="548700" cy="393600"/>
          </a:xfrm>
          <a:prstGeom prst="rect">
            <a:avLst/>
          </a:prstGeom>
          <a:noFill/>
          <a:ln>
            <a:noFill/>
          </a:ln>
        </p:spPr>
        <p:txBody>
          <a:bodyPr anchorCtr="0" anchor="t"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pic>
        <p:nvPicPr>
          <p:cNvPr id="333" name="Google Shape;333;p45"/>
          <p:cNvPicPr preferRelativeResize="0"/>
          <p:nvPr/>
        </p:nvPicPr>
        <p:blipFill>
          <a:blip r:embed="rId3">
            <a:alphaModFix/>
          </a:blip>
          <a:stretch>
            <a:fillRect/>
          </a:stretch>
        </p:blipFill>
        <p:spPr>
          <a:xfrm>
            <a:off x="619125" y="1004888"/>
            <a:ext cx="7905750" cy="3895725"/>
          </a:xfrm>
          <a:prstGeom prst="rect">
            <a:avLst/>
          </a:prstGeom>
          <a:noFill/>
          <a:ln>
            <a:noFill/>
          </a:ln>
        </p:spPr>
      </p:pic>
      <p:sp>
        <p:nvSpPr>
          <p:cNvPr id="334" name="Google Shape;334;p45"/>
          <p:cNvSpPr txBox="1"/>
          <p:nvPr>
            <p:ph type="title"/>
          </p:nvPr>
        </p:nvSpPr>
        <p:spPr>
          <a:xfrm>
            <a:off x="144900" y="-23700"/>
            <a:ext cx="7688700" cy="535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Product Owner</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46"/>
          <p:cNvSpPr txBox="1"/>
          <p:nvPr>
            <p:ph type="title"/>
          </p:nvPr>
        </p:nvSpPr>
        <p:spPr>
          <a:xfrm>
            <a:off x="144900" y="-23700"/>
            <a:ext cx="7688700" cy="535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Product Owner</a:t>
            </a:r>
            <a:endParaRPr/>
          </a:p>
        </p:txBody>
      </p:sp>
      <p:sp>
        <p:nvSpPr>
          <p:cNvPr id="340" name="Google Shape;340;p46"/>
          <p:cNvSpPr txBox="1"/>
          <p:nvPr/>
        </p:nvSpPr>
        <p:spPr>
          <a:xfrm>
            <a:off x="1325925" y="1601775"/>
            <a:ext cx="6362400" cy="161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descr="This is basically a 1 day product ownership course compressed into 15 minute animated presentation. There's obviously more to product ownership than this, so see this is a high level summary.&#10;&#10;For translated versions &amp; translation guide, see http://blog.crisp.se/2012/10/25/henrikkniberg/agile-product-ownership-in-a-nutshell&#10;&#10;Special thanks to Alistair Cockburn, Tom &amp; Mary Poppendieck, Jeff Patton, Ron Jeffries, Jeff Sutherland, and Michael Dubakov for providing many of the models, metaphors, and ideas that I use in this presentation.&#10;&#10;Download the complete drawing here:&#10;https://www.dropbox.com/s/ph3spbc3evgoh3m/PO-in-a-nutshell.png&#10;&#10;Downloadable version of the video here:&#10;https://www.dropbox.com/s/h3fzydsss7sgqjd/PO-in-a-nutshell.mov&#10;&#10;&#10;PS: The intro &amp; outtro song is just me jamming in my home studio. I bought a cool half-acoustic guitar a few months ago and was looking for an excuse to make use of it :o)&#10;&#10;Tools used: Artrage (drawing program), Wacom Intuos 5 (drawing tablet), Screenflow (screen &amp; audio capture)." id="341" name="Google Shape;341;p46" title="Agile Product Ownership in a Nutshell">
            <a:hlinkClick r:id="rId3"/>
          </p:cNvPr>
          <p:cNvPicPr preferRelativeResize="0"/>
          <p:nvPr/>
        </p:nvPicPr>
        <p:blipFill>
          <a:blip r:embed="rId4">
            <a:alphaModFix/>
          </a:blip>
          <a:stretch>
            <a:fillRect/>
          </a:stretch>
        </p:blipFill>
        <p:spPr>
          <a:xfrm>
            <a:off x="2019988" y="925688"/>
            <a:ext cx="5104025" cy="38280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1"/>
                                        </p:tgtEl>
                                        <p:attrNameLst>
                                          <p:attrName>style.visibility</p:attrName>
                                        </p:attrNameLst>
                                      </p:cBhvr>
                                      <p:to>
                                        <p:strVal val="visible"/>
                                      </p:to>
                                    </p:set>
                                    <p:animEffect filter="fade" transition="in">
                                      <p:cBhvr>
                                        <p:cTn dur="1000"/>
                                        <p:tgtEl>
                                          <p:spTgt spid="34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47"/>
          <p:cNvSpPr txBox="1"/>
          <p:nvPr>
            <p:ph type="title"/>
          </p:nvPr>
        </p:nvSpPr>
        <p:spPr>
          <a:xfrm>
            <a:off x="144900" y="-23700"/>
            <a:ext cx="7688700" cy="535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Scrum Team</a:t>
            </a:r>
            <a:endParaRPr/>
          </a:p>
        </p:txBody>
      </p:sp>
      <p:pic>
        <p:nvPicPr>
          <p:cNvPr id="347" name="Google Shape;347;p47"/>
          <p:cNvPicPr preferRelativeResize="0"/>
          <p:nvPr/>
        </p:nvPicPr>
        <p:blipFill rotWithShape="1">
          <a:blip r:embed="rId3">
            <a:alphaModFix/>
          </a:blip>
          <a:srcRect b="0" l="268" r="278" t="5392"/>
          <a:stretch/>
        </p:blipFill>
        <p:spPr>
          <a:xfrm>
            <a:off x="548675" y="1336150"/>
            <a:ext cx="4633926" cy="2372451"/>
          </a:xfrm>
          <a:prstGeom prst="rect">
            <a:avLst/>
          </a:prstGeom>
          <a:noFill/>
          <a:ln>
            <a:noFill/>
          </a:ln>
        </p:spPr>
      </p:pic>
      <p:sp>
        <p:nvSpPr>
          <p:cNvPr id="348" name="Google Shape;348;p47"/>
          <p:cNvSpPr txBox="1"/>
          <p:nvPr/>
        </p:nvSpPr>
        <p:spPr>
          <a:xfrm>
            <a:off x="5639900" y="734075"/>
            <a:ext cx="3133500" cy="404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A scrum team is non hierarchical and cross functional team.</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Typically you might find a front end dev, a server side dev, QA and whoever else you need to build </a:t>
            </a:r>
            <a:r>
              <a:rPr lang="en">
                <a:latin typeface="Lato"/>
                <a:ea typeface="Lato"/>
                <a:cs typeface="Lato"/>
                <a:sym typeface="Lato"/>
              </a:rPr>
              <a:t>shippable</a:t>
            </a:r>
            <a:r>
              <a:rPr lang="en">
                <a:latin typeface="Lato"/>
                <a:ea typeface="Lato"/>
                <a:cs typeface="Lato"/>
                <a:sym typeface="Lato"/>
              </a:rPr>
              <a:t> software. </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But you might also find non technical roles in a team.</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Team members should not switch or share time with other teams.  </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Remember the multi-tasking game from last time? Context switching is inefficient!</a:t>
            </a:r>
            <a:endParaRPr>
              <a:latin typeface="Lato"/>
              <a:ea typeface="Lato"/>
              <a:cs typeface="Lato"/>
              <a:sym typeface="La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30"/>
          <p:cNvSpPr txBox="1"/>
          <p:nvPr>
            <p:ph type="title"/>
          </p:nvPr>
        </p:nvSpPr>
        <p:spPr>
          <a:xfrm>
            <a:off x="729450" y="4080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500">
                <a:solidFill>
                  <a:srgbClr val="FFFFFF"/>
                </a:solidFill>
              </a:rPr>
              <a:t>Recap: Intro to Agile</a:t>
            </a:r>
            <a:endParaRPr sz="3500">
              <a:solidFill>
                <a:srgbClr val="FFFFFF"/>
              </a:solidFill>
            </a:endParaRPr>
          </a:p>
          <a:p>
            <a:pPr indent="0" lvl="0" marL="0" rtl="0" algn="l">
              <a:spcBef>
                <a:spcPts val="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48"/>
          <p:cNvSpPr txBox="1"/>
          <p:nvPr>
            <p:ph type="title"/>
          </p:nvPr>
        </p:nvSpPr>
        <p:spPr>
          <a:xfrm>
            <a:off x="144900" y="-23700"/>
            <a:ext cx="7688700" cy="535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Ceremonies</a:t>
            </a:r>
            <a:endParaRPr/>
          </a:p>
        </p:txBody>
      </p:sp>
      <p:graphicFrame>
        <p:nvGraphicFramePr>
          <p:cNvPr id="354" name="Google Shape;354;p48"/>
          <p:cNvGraphicFramePr/>
          <p:nvPr/>
        </p:nvGraphicFramePr>
        <p:xfrm>
          <a:off x="291325" y="903013"/>
          <a:ext cx="3000000" cy="3000000"/>
        </p:xfrm>
        <a:graphic>
          <a:graphicData uri="http://schemas.openxmlformats.org/drawingml/2006/table">
            <a:tbl>
              <a:tblPr>
                <a:noFill/>
                <a:tableStyleId>{68AD19B2-E4E9-4BCD-97AA-386E9292863D}</a:tableStyleId>
              </a:tblPr>
              <a:tblGrid>
                <a:gridCol w="952500"/>
                <a:gridCol w="952500"/>
                <a:gridCol w="952500"/>
                <a:gridCol w="1085850"/>
                <a:gridCol w="1085850"/>
                <a:gridCol w="952500"/>
              </a:tblGrid>
              <a:tr h="200025">
                <a:tc rowSpan="3">
                  <a:txBody>
                    <a:bodyPr/>
                    <a:lstStyle/>
                    <a:p>
                      <a:pPr indent="0" lvl="0" marL="0" rtl="0" algn="ctr">
                        <a:lnSpc>
                          <a:spcPct val="115000"/>
                        </a:lnSpc>
                        <a:spcBef>
                          <a:spcPts val="0"/>
                        </a:spcBef>
                        <a:spcAft>
                          <a:spcPts val="0"/>
                        </a:spcAft>
                        <a:buNone/>
                      </a:pPr>
                      <a:r>
                        <a:rPr b="1" lang="en" sz="1000">
                          <a:latin typeface="Raleway"/>
                          <a:ea typeface="Raleway"/>
                          <a:cs typeface="Raleway"/>
                          <a:sym typeface="Raleway"/>
                        </a:rPr>
                        <a:t>Week 1</a:t>
                      </a:r>
                      <a:endParaRPr b="1" sz="1000">
                        <a:latin typeface="Raleway"/>
                        <a:ea typeface="Raleway"/>
                        <a:cs typeface="Raleway"/>
                        <a:sym typeface="Raleway"/>
                      </a:endParaRPr>
                    </a:p>
                  </a:txBody>
                  <a:tcPr marT="19050" marB="19050" marR="28575" marL="28575" anchor="ctr">
                    <a:lnL cap="flat" cmpd="sng" w="9525">
                      <a:solidFill>
                        <a:srgbClr val="000000"/>
                      </a:solidFill>
                      <a:prstDash val="solid"/>
                      <a:round/>
                      <a:headEnd len="sm" w="sm" type="none"/>
                      <a:tailEnd len="sm" w="sm" type="none"/>
                    </a:lnL>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sz="1000">
                          <a:latin typeface="Raleway"/>
                          <a:ea typeface="Raleway"/>
                          <a:cs typeface="Raleway"/>
                          <a:sym typeface="Raleway"/>
                        </a:rPr>
                        <a:t>Monday</a:t>
                      </a:r>
                      <a:endParaRPr b="1" sz="1000">
                        <a:latin typeface="Raleway"/>
                        <a:ea typeface="Raleway"/>
                        <a:cs typeface="Raleway"/>
                        <a:sym typeface="Raleway"/>
                      </a:endParaRPr>
                    </a:p>
                  </a:txBody>
                  <a:tcPr marT="19050" marB="19050" marR="28575" marL="28575" anchor="b">
                    <a:lnT cap="flat" cmpd="sng" w="9525">
                      <a:solidFill>
                        <a:srgbClr val="000000"/>
                      </a:solidFill>
                      <a:prstDash val="solid"/>
                      <a:round/>
                      <a:headEnd len="sm" w="sm" type="none"/>
                      <a:tailEnd len="sm" w="sm" type="none"/>
                    </a:lnT>
                  </a:tcPr>
                </a:tc>
                <a:tc>
                  <a:txBody>
                    <a:bodyPr/>
                    <a:lstStyle/>
                    <a:p>
                      <a:pPr indent="0" lvl="0" marL="0" rtl="0" algn="l">
                        <a:lnSpc>
                          <a:spcPct val="115000"/>
                        </a:lnSpc>
                        <a:spcBef>
                          <a:spcPts val="0"/>
                        </a:spcBef>
                        <a:spcAft>
                          <a:spcPts val="0"/>
                        </a:spcAft>
                        <a:buNone/>
                      </a:pPr>
                      <a:r>
                        <a:rPr b="1" lang="en" sz="1000">
                          <a:latin typeface="Raleway"/>
                          <a:ea typeface="Raleway"/>
                          <a:cs typeface="Raleway"/>
                          <a:sym typeface="Raleway"/>
                        </a:rPr>
                        <a:t>Tuesday</a:t>
                      </a:r>
                      <a:endParaRPr b="1" sz="1000">
                        <a:latin typeface="Raleway"/>
                        <a:ea typeface="Raleway"/>
                        <a:cs typeface="Raleway"/>
                        <a:sym typeface="Raleway"/>
                      </a:endParaRPr>
                    </a:p>
                  </a:txBody>
                  <a:tcPr marT="19050" marB="19050" marR="28575" marL="28575" anchor="b">
                    <a:lnT cap="flat" cmpd="sng" w="9525">
                      <a:solidFill>
                        <a:srgbClr val="000000"/>
                      </a:solidFill>
                      <a:prstDash val="solid"/>
                      <a:round/>
                      <a:headEnd len="sm" w="sm" type="none"/>
                      <a:tailEnd len="sm" w="sm" type="none"/>
                    </a:lnT>
                  </a:tcPr>
                </a:tc>
                <a:tc>
                  <a:txBody>
                    <a:bodyPr/>
                    <a:lstStyle/>
                    <a:p>
                      <a:pPr indent="0" lvl="0" marL="0" rtl="0" algn="l">
                        <a:lnSpc>
                          <a:spcPct val="115000"/>
                        </a:lnSpc>
                        <a:spcBef>
                          <a:spcPts val="0"/>
                        </a:spcBef>
                        <a:spcAft>
                          <a:spcPts val="0"/>
                        </a:spcAft>
                        <a:buNone/>
                      </a:pPr>
                      <a:r>
                        <a:rPr b="1" lang="en" sz="1000">
                          <a:latin typeface="Raleway"/>
                          <a:ea typeface="Raleway"/>
                          <a:cs typeface="Raleway"/>
                          <a:sym typeface="Raleway"/>
                        </a:rPr>
                        <a:t>Wednesday</a:t>
                      </a:r>
                      <a:endParaRPr b="1" sz="1000">
                        <a:latin typeface="Raleway"/>
                        <a:ea typeface="Raleway"/>
                        <a:cs typeface="Raleway"/>
                        <a:sym typeface="Raleway"/>
                      </a:endParaRPr>
                    </a:p>
                  </a:txBody>
                  <a:tcPr marT="19050" marB="19050" marR="28575" marL="28575" anchor="b">
                    <a:lnT cap="flat" cmpd="sng" w="9525">
                      <a:solidFill>
                        <a:srgbClr val="000000"/>
                      </a:solidFill>
                      <a:prstDash val="solid"/>
                      <a:round/>
                      <a:headEnd len="sm" w="sm" type="none"/>
                      <a:tailEnd len="sm" w="sm" type="none"/>
                    </a:lnT>
                  </a:tcPr>
                </a:tc>
                <a:tc>
                  <a:txBody>
                    <a:bodyPr/>
                    <a:lstStyle/>
                    <a:p>
                      <a:pPr indent="0" lvl="0" marL="0" rtl="0" algn="l">
                        <a:lnSpc>
                          <a:spcPct val="115000"/>
                        </a:lnSpc>
                        <a:spcBef>
                          <a:spcPts val="0"/>
                        </a:spcBef>
                        <a:spcAft>
                          <a:spcPts val="0"/>
                        </a:spcAft>
                        <a:buNone/>
                      </a:pPr>
                      <a:r>
                        <a:rPr b="1" lang="en" sz="1000">
                          <a:latin typeface="Raleway"/>
                          <a:ea typeface="Raleway"/>
                          <a:cs typeface="Raleway"/>
                          <a:sym typeface="Raleway"/>
                        </a:rPr>
                        <a:t>Thursday</a:t>
                      </a:r>
                      <a:endParaRPr b="1" sz="1000">
                        <a:latin typeface="Raleway"/>
                        <a:ea typeface="Raleway"/>
                        <a:cs typeface="Raleway"/>
                        <a:sym typeface="Raleway"/>
                      </a:endParaRPr>
                    </a:p>
                  </a:txBody>
                  <a:tcPr marT="19050" marB="19050" marR="28575" marL="28575" anchor="b">
                    <a:lnT cap="flat" cmpd="sng" w="9525">
                      <a:solidFill>
                        <a:srgbClr val="000000"/>
                      </a:solidFill>
                      <a:prstDash val="solid"/>
                      <a:round/>
                      <a:headEnd len="sm" w="sm" type="none"/>
                      <a:tailEnd len="sm" w="sm" type="none"/>
                    </a:lnT>
                  </a:tcPr>
                </a:tc>
                <a:tc>
                  <a:txBody>
                    <a:bodyPr/>
                    <a:lstStyle/>
                    <a:p>
                      <a:pPr indent="0" lvl="0" marL="0" rtl="0" algn="l">
                        <a:lnSpc>
                          <a:spcPct val="115000"/>
                        </a:lnSpc>
                        <a:spcBef>
                          <a:spcPts val="0"/>
                        </a:spcBef>
                        <a:spcAft>
                          <a:spcPts val="0"/>
                        </a:spcAft>
                        <a:buNone/>
                      </a:pPr>
                      <a:r>
                        <a:rPr b="1" lang="en" sz="1000">
                          <a:latin typeface="Raleway"/>
                          <a:ea typeface="Raleway"/>
                          <a:cs typeface="Raleway"/>
                          <a:sym typeface="Raleway"/>
                        </a:rPr>
                        <a:t>Friday</a:t>
                      </a:r>
                      <a:endParaRPr b="1" sz="1000">
                        <a:latin typeface="Raleway"/>
                        <a:ea typeface="Raleway"/>
                        <a:cs typeface="Raleway"/>
                        <a:sym typeface="Raleway"/>
                      </a:endParaRPr>
                    </a:p>
                  </a:txBody>
                  <a:tcPr marT="19050" marB="19050" marR="28575" marL="28575" anchor="b">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tcPr>
                </a:tc>
              </a:tr>
              <a:tr h="200025">
                <a:tc vMerge="1"/>
                <a:tc>
                  <a:txBody>
                    <a:bodyPr/>
                    <a:lstStyle/>
                    <a:p>
                      <a:pPr indent="0" lvl="0" marL="0" rtl="0" algn="l">
                        <a:lnSpc>
                          <a:spcPct val="115000"/>
                        </a:lnSpc>
                        <a:spcBef>
                          <a:spcPts val="0"/>
                        </a:spcBef>
                        <a:spcAft>
                          <a:spcPts val="0"/>
                        </a:spcAft>
                        <a:buNone/>
                      </a:pPr>
                      <a:r>
                        <a:rPr lang="en" sz="1000">
                          <a:latin typeface="Raleway"/>
                          <a:ea typeface="Raleway"/>
                          <a:cs typeface="Raleway"/>
                          <a:sym typeface="Raleway"/>
                        </a:rPr>
                        <a:t>Daily standup</a:t>
                      </a:r>
                      <a:endParaRPr sz="1000">
                        <a:latin typeface="Raleway"/>
                        <a:ea typeface="Raleway"/>
                        <a:cs typeface="Raleway"/>
                        <a:sym typeface="Raleway"/>
                      </a:endParaRPr>
                    </a:p>
                  </a:txBody>
                  <a:tcPr marT="19050" marB="19050" marR="28575" marL="28575" anchor="b">
                    <a:solidFill>
                      <a:srgbClr val="C9DAF8"/>
                    </a:solidFill>
                  </a:tcPr>
                </a:tc>
                <a:tc>
                  <a:txBody>
                    <a:bodyPr/>
                    <a:lstStyle/>
                    <a:p>
                      <a:pPr indent="0" lvl="0" marL="0" rtl="0" algn="l">
                        <a:lnSpc>
                          <a:spcPct val="115000"/>
                        </a:lnSpc>
                        <a:spcBef>
                          <a:spcPts val="0"/>
                        </a:spcBef>
                        <a:spcAft>
                          <a:spcPts val="0"/>
                        </a:spcAft>
                        <a:buNone/>
                      </a:pPr>
                      <a:r>
                        <a:rPr lang="en" sz="1000">
                          <a:latin typeface="Raleway"/>
                          <a:ea typeface="Raleway"/>
                          <a:cs typeface="Raleway"/>
                          <a:sym typeface="Raleway"/>
                        </a:rPr>
                        <a:t>Daily standup</a:t>
                      </a:r>
                      <a:endParaRPr sz="1000">
                        <a:latin typeface="Raleway"/>
                        <a:ea typeface="Raleway"/>
                        <a:cs typeface="Raleway"/>
                        <a:sym typeface="Raleway"/>
                      </a:endParaRPr>
                    </a:p>
                  </a:txBody>
                  <a:tcPr marT="19050" marB="19050" marR="28575" marL="28575" anchor="b">
                    <a:solidFill>
                      <a:srgbClr val="C9DAF8"/>
                    </a:solidFill>
                  </a:tcPr>
                </a:tc>
                <a:tc>
                  <a:txBody>
                    <a:bodyPr/>
                    <a:lstStyle/>
                    <a:p>
                      <a:pPr indent="0" lvl="0" marL="0" rtl="0" algn="l">
                        <a:lnSpc>
                          <a:spcPct val="115000"/>
                        </a:lnSpc>
                        <a:spcBef>
                          <a:spcPts val="0"/>
                        </a:spcBef>
                        <a:spcAft>
                          <a:spcPts val="0"/>
                        </a:spcAft>
                        <a:buNone/>
                      </a:pPr>
                      <a:r>
                        <a:rPr lang="en" sz="1000">
                          <a:latin typeface="Raleway"/>
                          <a:ea typeface="Raleway"/>
                          <a:cs typeface="Raleway"/>
                          <a:sym typeface="Raleway"/>
                        </a:rPr>
                        <a:t>Daily standup</a:t>
                      </a:r>
                      <a:endParaRPr sz="1000">
                        <a:latin typeface="Raleway"/>
                        <a:ea typeface="Raleway"/>
                        <a:cs typeface="Raleway"/>
                        <a:sym typeface="Raleway"/>
                      </a:endParaRPr>
                    </a:p>
                  </a:txBody>
                  <a:tcPr marT="19050" marB="19050" marR="28575" marL="28575" anchor="b">
                    <a:solidFill>
                      <a:srgbClr val="C9DAF8"/>
                    </a:solidFill>
                  </a:tcPr>
                </a:tc>
                <a:tc>
                  <a:txBody>
                    <a:bodyPr/>
                    <a:lstStyle/>
                    <a:p>
                      <a:pPr indent="0" lvl="0" marL="0" rtl="0" algn="l">
                        <a:lnSpc>
                          <a:spcPct val="115000"/>
                        </a:lnSpc>
                        <a:spcBef>
                          <a:spcPts val="0"/>
                        </a:spcBef>
                        <a:spcAft>
                          <a:spcPts val="0"/>
                        </a:spcAft>
                        <a:buNone/>
                      </a:pPr>
                      <a:r>
                        <a:rPr lang="en" sz="1000">
                          <a:latin typeface="Raleway"/>
                          <a:ea typeface="Raleway"/>
                          <a:cs typeface="Raleway"/>
                          <a:sym typeface="Raleway"/>
                        </a:rPr>
                        <a:t>Daily standup</a:t>
                      </a:r>
                      <a:endParaRPr sz="1000">
                        <a:latin typeface="Raleway"/>
                        <a:ea typeface="Raleway"/>
                        <a:cs typeface="Raleway"/>
                        <a:sym typeface="Raleway"/>
                      </a:endParaRPr>
                    </a:p>
                  </a:txBody>
                  <a:tcPr marT="19050" marB="19050" marR="28575" marL="28575" anchor="b">
                    <a:solidFill>
                      <a:srgbClr val="C9DAF8"/>
                    </a:solidFill>
                  </a:tcPr>
                </a:tc>
                <a:tc>
                  <a:txBody>
                    <a:bodyPr/>
                    <a:lstStyle/>
                    <a:p>
                      <a:pPr indent="0" lvl="0" marL="0" rtl="0" algn="l">
                        <a:lnSpc>
                          <a:spcPct val="115000"/>
                        </a:lnSpc>
                        <a:spcBef>
                          <a:spcPts val="0"/>
                        </a:spcBef>
                        <a:spcAft>
                          <a:spcPts val="0"/>
                        </a:spcAft>
                        <a:buNone/>
                      </a:pPr>
                      <a:r>
                        <a:rPr lang="en" sz="1000">
                          <a:latin typeface="Raleway"/>
                          <a:ea typeface="Raleway"/>
                          <a:cs typeface="Raleway"/>
                          <a:sym typeface="Raleway"/>
                        </a:rPr>
                        <a:t>Daily standup</a:t>
                      </a:r>
                      <a:endParaRPr sz="1000">
                        <a:latin typeface="Raleway"/>
                        <a:ea typeface="Raleway"/>
                        <a:cs typeface="Raleway"/>
                        <a:sym typeface="Raleway"/>
                      </a:endParaRPr>
                    </a:p>
                  </a:txBody>
                  <a:tcPr marT="19050" marB="19050" marR="28575" marL="28575" anchor="b">
                    <a:lnR cap="flat" cmpd="sng" w="9525">
                      <a:solidFill>
                        <a:srgbClr val="000000"/>
                      </a:solidFill>
                      <a:prstDash val="solid"/>
                      <a:round/>
                      <a:headEnd len="sm" w="sm" type="none"/>
                      <a:tailEnd len="sm" w="sm" type="none"/>
                    </a:lnR>
                    <a:solidFill>
                      <a:srgbClr val="C9DAF8"/>
                    </a:solidFill>
                  </a:tcPr>
                </a:tc>
              </a:tr>
              <a:tr h="200025">
                <a:tc vMerge="1"/>
                <a:tc>
                  <a:txBody>
                    <a:bodyPr/>
                    <a:lstStyle/>
                    <a:p>
                      <a:pPr indent="0" lvl="0" marL="0" rtl="0" algn="l">
                        <a:spcBef>
                          <a:spcPts val="0"/>
                        </a:spcBef>
                        <a:spcAft>
                          <a:spcPts val="0"/>
                        </a:spcAft>
                        <a:buNone/>
                      </a:pPr>
                      <a:r>
                        <a:t/>
                      </a:r>
                      <a:endParaRPr>
                        <a:latin typeface="Raleway"/>
                        <a:ea typeface="Raleway"/>
                        <a:cs typeface="Raleway"/>
                        <a:sym typeface="Raleway"/>
                      </a:endParaRPr>
                    </a:p>
                  </a:txBody>
                  <a:tcPr marT="19050" marB="19050" marR="28575" marL="28575" anchor="b">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sz="1000">
                        <a:latin typeface="Raleway"/>
                        <a:ea typeface="Raleway"/>
                        <a:cs typeface="Raleway"/>
                        <a:sym typeface="Raleway"/>
                      </a:endParaRPr>
                    </a:p>
                  </a:txBody>
                  <a:tcPr marT="19050" marB="19050" marR="28575" marL="28575" anchor="b">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Raleway"/>
                          <a:ea typeface="Raleway"/>
                          <a:cs typeface="Raleway"/>
                          <a:sym typeface="Raleway"/>
                        </a:rPr>
                        <a:t>Backlog Refinement</a:t>
                      </a:r>
                      <a:endParaRPr sz="1000">
                        <a:latin typeface="Raleway"/>
                        <a:ea typeface="Raleway"/>
                        <a:cs typeface="Raleway"/>
                        <a:sym typeface="Raleway"/>
                      </a:endParaRPr>
                    </a:p>
                  </a:txBody>
                  <a:tcPr marT="19050" marB="19050" marR="28575" marL="28575" anchor="b">
                    <a:lnB cap="flat" cmpd="sng" w="9525">
                      <a:solidFill>
                        <a:srgbClr val="000000"/>
                      </a:solidFill>
                      <a:prstDash val="solid"/>
                      <a:round/>
                      <a:headEnd len="sm" w="sm" type="none"/>
                      <a:tailEnd len="sm" w="sm" type="none"/>
                    </a:lnB>
                    <a:solidFill>
                      <a:srgbClr val="FFF2CC"/>
                    </a:solidFill>
                  </a:tcPr>
                </a:tc>
                <a:tc>
                  <a:txBody>
                    <a:bodyPr/>
                    <a:lstStyle/>
                    <a:p>
                      <a:pPr indent="0" lvl="0" marL="0" rtl="0" algn="l">
                        <a:lnSpc>
                          <a:spcPct val="115000"/>
                        </a:lnSpc>
                        <a:spcBef>
                          <a:spcPts val="0"/>
                        </a:spcBef>
                        <a:spcAft>
                          <a:spcPts val="0"/>
                        </a:spcAft>
                        <a:buNone/>
                      </a:pPr>
                      <a:r>
                        <a:rPr lang="en" sz="1000">
                          <a:latin typeface="Raleway"/>
                          <a:ea typeface="Raleway"/>
                          <a:cs typeface="Raleway"/>
                          <a:sym typeface="Raleway"/>
                        </a:rPr>
                        <a:t>Demo</a:t>
                      </a:r>
                      <a:endParaRPr sz="1000">
                        <a:latin typeface="Raleway"/>
                        <a:ea typeface="Raleway"/>
                        <a:cs typeface="Raleway"/>
                        <a:sym typeface="Raleway"/>
                      </a:endParaRPr>
                    </a:p>
                  </a:txBody>
                  <a:tcPr marT="19050" marB="19050" marR="28575" marL="28575" anchor="b">
                    <a:lnB cap="flat" cmpd="sng" w="9525">
                      <a:solidFill>
                        <a:srgbClr val="000000"/>
                      </a:solidFill>
                      <a:prstDash val="solid"/>
                      <a:round/>
                      <a:headEnd len="sm" w="sm" type="none"/>
                      <a:tailEnd len="sm" w="sm" type="none"/>
                    </a:lnB>
                    <a:solidFill>
                      <a:srgbClr val="D9EAD3"/>
                    </a:solidFill>
                  </a:tcPr>
                </a:tc>
                <a:tc>
                  <a:txBody>
                    <a:bodyPr/>
                    <a:lstStyle/>
                    <a:p>
                      <a:pPr indent="0" lvl="0" marL="0" rtl="0" algn="l">
                        <a:lnSpc>
                          <a:spcPct val="115000"/>
                        </a:lnSpc>
                        <a:spcBef>
                          <a:spcPts val="0"/>
                        </a:spcBef>
                        <a:spcAft>
                          <a:spcPts val="0"/>
                        </a:spcAft>
                        <a:buNone/>
                      </a:pPr>
                      <a:r>
                        <a:rPr lang="en" sz="1000">
                          <a:latin typeface="Raleway"/>
                          <a:ea typeface="Raleway"/>
                          <a:cs typeface="Raleway"/>
                          <a:sym typeface="Raleway"/>
                        </a:rPr>
                        <a:t>Sprint Retrospective</a:t>
                      </a:r>
                      <a:endParaRPr sz="1000">
                        <a:latin typeface="Raleway"/>
                        <a:ea typeface="Raleway"/>
                        <a:cs typeface="Raleway"/>
                        <a:sym typeface="Raleway"/>
                      </a:endParaRPr>
                    </a:p>
                  </a:txBody>
                  <a:tcPr marT="19050" marB="19050" marR="28575" marL="28575" anchor="b">
                    <a:lnR cap="flat" cmpd="sng" w="9525">
                      <a:solidFill>
                        <a:srgbClr val="000000"/>
                      </a:solidFill>
                      <a:prstDash val="solid"/>
                      <a:round/>
                      <a:headEnd len="sm" w="sm" type="none"/>
                      <a:tailEnd len="sm" w="sm" type="none"/>
                    </a:lnR>
                    <a:lnB cap="flat" cmpd="sng" w="9525">
                      <a:solidFill>
                        <a:srgbClr val="000000"/>
                      </a:solidFill>
                      <a:prstDash val="solid"/>
                      <a:round/>
                      <a:headEnd len="sm" w="sm" type="none"/>
                      <a:tailEnd len="sm" w="sm" type="none"/>
                    </a:lnB>
                    <a:solidFill>
                      <a:srgbClr val="EAD1DC"/>
                    </a:solidFill>
                  </a:tcPr>
                </a:tc>
              </a:tr>
              <a:tr h="200025">
                <a:tc rowSpan="3">
                  <a:txBody>
                    <a:bodyPr/>
                    <a:lstStyle/>
                    <a:p>
                      <a:pPr indent="0" lvl="0" marL="0" rtl="0" algn="ctr">
                        <a:lnSpc>
                          <a:spcPct val="115000"/>
                        </a:lnSpc>
                        <a:spcBef>
                          <a:spcPts val="0"/>
                        </a:spcBef>
                        <a:spcAft>
                          <a:spcPts val="0"/>
                        </a:spcAft>
                        <a:buNone/>
                      </a:pPr>
                      <a:r>
                        <a:rPr b="1" lang="en" sz="1000">
                          <a:latin typeface="Raleway"/>
                          <a:ea typeface="Raleway"/>
                          <a:cs typeface="Raleway"/>
                          <a:sym typeface="Raleway"/>
                        </a:rPr>
                        <a:t>Week 2</a:t>
                      </a:r>
                      <a:endParaRPr b="1" sz="1000">
                        <a:latin typeface="Raleway"/>
                        <a:ea typeface="Raleway"/>
                        <a:cs typeface="Raleway"/>
                        <a:sym typeface="Raleway"/>
                      </a:endParaRPr>
                    </a:p>
                  </a:txBody>
                  <a:tcPr marT="19050" marB="19050" marR="28575" marL="28575" anchor="ctr">
                    <a:lnL cap="flat" cmpd="sng" w="9525">
                      <a:solidFill>
                        <a:srgbClr val="000000"/>
                      </a:solidFill>
                      <a:prstDash val="solid"/>
                      <a:round/>
                      <a:headEnd len="sm" w="sm" type="none"/>
                      <a:tailEnd len="sm" w="sm" type="none"/>
                    </a:lnL>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sz="1000">
                          <a:latin typeface="Raleway"/>
                          <a:ea typeface="Raleway"/>
                          <a:cs typeface="Raleway"/>
                          <a:sym typeface="Raleway"/>
                        </a:rPr>
                        <a:t>Monday</a:t>
                      </a:r>
                      <a:endParaRPr b="1" sz="1000">
                        <a:latin typeface="Raleway"/>
                        <a:ea typeface="Raleway"/>
                        <a:cs typeface="Raleway"/>
                        <a:sym typeface="Raleway"/>
                      </a:endParaRPr>
                    </a:p>
                  </a:txBody>
                  <a:tcPr marT="19050" marB="19050" marR="28575" marL="28575" anchor="b">
                    <a:lnT cap="flat" cmpd="sng" w="9525">
                      <a:solidFill>
                        <a:srgbClr val="000000"/>
                      </a:solidFill>
                      <a:prstDash val="solid"/>
                      <a:round/>
                      <a:headEnd len="sm" w="sm" type="none"/>
                      <a:tailEnd len="sm" w="sm" type="none"/>
                    </a:lnT>
                  </a:tcPr>
                </a:tc>
                <a:tc>
                  <a:txBody>
                    <a:bodyPr/>
                    <a:lstStyle/>
                    <a:p>
                      <a:pPr indent="0" lvl="0" marL="0" rtl="0" algn="l">
                        <a:lnSpc>
                          <a:spcPct val="115000"/>
                        </a:lnSpc>
                        <a:spcBef>
                          <a:spcPts val="0"/>
                        </a:spcBef>
                        <a:spcAft>
                          <a:spcPts val="0"/>
                        </a:spcAft>
                        <a:buNone/>
                      </a:pPr>
                      <a:r>
                        <a:rPr b="1" lang="en" sz="1000">
                          <a:latin typeface="Raleway"/>
                          <a:ea typeface="Raleway"/>
                          <a:cs typeface="Raleway"/>
                          <a:sym typeface="Raleway"/>
                        </a:rPr>
                        <a:t>Tuesday</a:t>
                      </a:r>
                      <a:endParaRPr b="1" sz="1000">
                        <a:latin typeface="Raleway"/>
                        <a:ea typeface="Raleway"/>
                        <a:cs typeface="Raleway"/>
                        <a:sym typeface="Raleway"/>
                      </a:endParaRPr>
                    </a:p>
                  </a:txBody>
                  <a:tcPr marT="19050" marB="19050" marR="28575" marL="28575" anchor="b">
                    <a:lnT cap="flat" cmpd="sng" w="9525">
                      <a:solidFill>
                        <a:srgbClr val="000000"/>
                      </a:solidFill>
                      <a:prstDash val="solid"/>
                      <a:round/>
                      <a:headEnd len="sm" w="sm" type="none"/>
                      <a:tailEnd len="sm" w="sm" type="none"/>
                    </a:lnT>
                  </a:tcPr>
                </a:tc>
                <a:tc>
                  <a:txBody>
                    <a:bodyPr/>
                    <a:lstStyle/>
                    <a:p>
                      <a:pPr indent="0" lvl="0" marL="0" rtl="0" algn="l">
                        <a:lnSpc>
                          <a:spcPct val="115000"/>
                        </a:lnSpc>
                        <a:spcBef>
                          <a:spcPts val="0"/>
                        </a:spcBef>
                        <a:spcAft>
                          <a:spcPts val="0"/>
                        </a:spcAft>
                        <a:buNone/>
                      </a:pPr>
                      <a:r>
                        <a:rPr b="1" lang="en" sz="1000">
                          <a:latin typeface="Raleway"/>
                          <a:ea typeface="Raleway"/>
                          <a:cs typeface="Raleway"/>
                          <a:sym typeface="Raleway"/>
                        </a:rPr>
                        <a:t>Wednesday</a:t>
                      </a:r>
                      <a:endParaRPr b="1" sz="1000">
                        <a:latin typeface="Raleway"/>
                        <a:ea typeface="Raleway"/>
                        <a:cs typeface="Raleway"/>
                        <a:sym typeface="Raleway"/>
                      </a:endParaRPr>
                    </a:p>
                  </a:txBody>
                  <a:tcPr marT="19050" marB="19050" marR="28575" marL="28575" anchor="b">
                    <a:lnT cap="flat" cmpd="sng" w="9525">
                      <a:solidFill>
                        <a:srgbClr val="000000"/>
                      </a:solidFill>
                      <a:prstDash val="solid"/>
                      <a:round/>
                      <a:headEnd len="sm" w="sm" type="none"/>
                      <a:tailEnd len="sm" w="sm" type="none"/>
                    </a:lnT>
                  </a:tcPr>
                </a:tc>
                <a:tc>
                  <a:txBody>
                    <a:bodyPr/>
                    <a:lstStyle/>
                    <a:p>
                      <a:pPr indent="0" lvl="0" marL="0" rtl="0" algn="l">
                        <a:lnSpc>
                          <a:spcPct val="115000"/>
                        </a:lnSpc>
                        <a:spcBef>
                          <a:spcPts val="0"/>
                        </a:spcBef>
                        <a:spcAft>
                          <a:spcPts val="0"/>
                        </a:spcAft>
                        <a:buNone/>
                      </a:pPr>
                      <a:r>
                        <a:rPr b="1" lang="en" sz="1000">
                          <a:latin typeface="Raleway"/>
                          <a:ea typeface="Raleway"/>
                          <a:cs typeface="Raleway"/>
                          <a:sym typeface="Raleway"/>
                        </a:rPr>
                        <a:t>Thursday</a:t>
                      </a:r>
                      <a:endParaRPr b="1" sz="1000">
                        <a:latin typeface="Raleway"/>
                        <a:ea typeface="Raleway"/>
                        <a:cs typeface="Raleway"/>
                        <a:sym typeface="Raleway"/>
                      </a:endParaRPr>
                    </a:p>
                  </a:txBody>
                  <a:tcPr marT="19050" marB="19050" marR="28575" marL="28575" anchor="b">
                    <a:lnT cap="flat" cmpd="sng" w="9525">
                      <a:solidFill>
                        <a:srgbClr val="000000"/>
                      </a:solidFill>
                      <a:prstDash val="solid"/>
                      <a:round/>
                      <a:headEnd len="sm" w="sm" type="none"/>
                      <a:tailEnd len="sm" w="sm" type="none"/>
                    </a:lnT>
                  </a:tcPr>
                </a:tc>
                <a:tc>
                  <a:txBody>
                    <a:bodyPr/>
                    <a:lstStyle/>
                    <a:p>
                      <a:pPr indent="0" lvl="0" marL="0" rtl="0" algn="l">
                        <a:lnSpc>
                          <a:spcPct val="115000"/>
                        </a:lnSpc>
                        <a:spcBef>
                          <a:spcPts val="0"/>
                        </a:spcBef>
                        <a:spcAft>
                          <a:spcPts val="0"/>
                        </a:spcAft>
                        <a:buNone/>
                      </a:pPr>
                      <a:r>
                        <a:rPr b="1" lang="en" sz="1000">
                          <a:latin typeface="Raleway"/>
                          <a:ea typeface="Raleway"/>
                          <a:cs typeface="Raleway"/>
                          <a:sym typeface="Raleway"/>
                        </a:rPr>
                        <a:t>Friday</a:t>
                      </a:r>
                      <a:endParaRPr b="1" sz="1000">
                        <a:latin typeface="Raleway"/>
                        <a:ea typeface="Raleway"/>
                        <a:cs typeface="Raleway"/>
                        <a:sym typeface="Raleway"/>
                      </a:endParaRPr>
                    </a:p>
                  </a:txBody>
                  <a:tcPr marT="19050" marB="19050" marR="28575" marL="28575" anchor="b">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tcPr>
                </a:tc>
              </a:tr>
              <a:tr h="200025">
                <a:tc vMerge="1"/>
                <a:tc>
                  <a:txBody>
                    <a:bodyPr/>
                    <a:lstStyle/>
                    <a:p>
                      <a:pPr indent="0" lvl="0" marL="0" rtl="0" algn="l">
                        <a:lnSpc>
                          <a:spcPct val="115000"/>
                        </a:lnSpc>
                        <a:spcBef>
                          <a:spcPts val="0"/>
                        </a:spcBef>
                        <a:spcAft>
                          <a:spcPts val="0"/>
                        </a:spcAft>
                        <a:buNone/>
                      </a:pPr>
                      <a:r>
                        <a:rPr lang="en" sz="1000">
                          <a:latin typeface="Raleway"/>
                          <a:ea typeface="Raleway"/>
                          <a:cs typeface="Raleway"/>
                          <a:sym typeface="Raleway"/>
                        </a:rPr>
                        <a:t>Sprint Planning</a:t>
                      </a:r>
                      <a:endParaRPr sz="1000">
                        <a:latin typeface="Raleway"/>
                        <a:ea typeface="Raleway"/>
                        <a:cs typeface="Raleway"/>
                        <a:sym typeface="Raleway"/>
                      </a:endParaRPr>
                    </a:p>
                  </a:txBody>
                  <a:tcPr marT="19050" marB="19050" marR="28575" marL="28575" anchor="b">
                    <a:solidFill>
                      <a:srgbClr val="E6B8AF"/>
                    </a:solidFill>
                  </a:tcPr>
                </a:tc>
                <a:tc>
                  <a:txBody>
                    <a:bodyPr/>
                    <a:lstStyle/>
                    <a:p>
                      <a:pPr indent="0" lvl="0" marL="0" rtl="0" algn="l">
                        <a:lnSpc>
                          <a:spcPct val="115000"/>
                        </a:lnSpc>
                        <a:spcBef>
                          <a:spcPts val="0"/>
                        </a:spcBef>
                        <a:spcAft>
                          <a:spcPts val="0"/>
                        </a:spcAft>
                        <a:buNone/>
                      </a:pPr>
                      <a:r>
                        <a:rPr lang="en" sz="1000">
                          <a:latin typeface="Raleway"/>
                          <a:ea typeface="Raleway"/>
                          <a:cs typeface="Raleway"/>
                          <a:sym typeface="Raleway"/>
                        </a:rPr>
                        <a:t>Daily standup</a:t>
                      </a:r>
                      <a:endParaRPr sz="1000">
                        <a:latin typeface="Raleway"/>
                        <a:ea typeface="Raleway"/>
                        <a:cs typeface="Raleway"/>
                        <a:sym typeface="Raleway"/>
                      </a:endParaRPr>
                    </a:p>
                  </a:txBody>
                  <a:tcPr marT="19050" marB="19050" marR="28575" marL="28575" anchor="b">
                    <a:solidFill>
                      <a:srgbClr val="C9DAF8"/>
                    </a:solidFill>
                  </a:tcPr>
                </a:tc>
                <a:tc>
                  <a:txBody>
                    <a:bodyPr/>
                    <a:lstStyle/>
                    <a:p>
                      <a:pPr indent="0" lvl="0" marL="0" rtl="0" algn="l">
                        <a:lnSpc>
                          <a:spcPct val="115000"/>
                        </a:lnSpc>
                        <a:spcBef>
                          <a:spcPts val="0"/>
                        </a:spcBef>
                        <a:spcAft>
                          <a:spcPts val="0"/>
                        </a:spcAft>
                        <a:buNone/>
                      </a:pPr>
                      <a:r>
                        <a:rPr lang="en" sz="1000">
                          <a:latin typeface="Raleway"/>
                          <a:ea typeface="Raleway"/>
                          <a:cs typeface="Raleway"/>
                          <a:sym typeface="Raleway"/>
                        </a:rPr>
                        <a:t>Daily standup</a:t>
                      </a:r>
                      <a:endParaRPr sz="1000">
                        <a:latin typeface="Raleway"/>
                        <a:ea typeface="Raleway"/>
                        <a:cs typeface="Raleway"/>
                        <a:sym typeface="Raleway"/>
                      </a:endParaRPr>
                    </a:p>
                  </a:txBody>
                  <a:tcPr marT="19050" marB="19050" marR="28575" marL="28575" anchor="b">
                    <a:solidFill>
                      <a:srgbClr val="C9DAF8"/>
                    </a:solidFill>
                  </a:tcPr>
                </a:tc>
                <a:tc>
                  <a:txBody>
                    <a:bodyPr/>
                    <a:lstStyle/>
                    <a:p>
                      <a:pPr indent="0" lvl="0" marL="0" rtl="0" algn="l">
                        <a:lnSpc>
                          <a:spcPct val="115000"/>
                        </a:lnSpc>
                        <a:spcBef>
                          <a:spcPts val="0"/>
                        </a:spcBef>
                        <a:spcAft>
                          <a:spcPts val="0"/>
                        </a:spcAft>
                        <a:buNone/>
                      </a:pPr>
                      <a:r>
                        <a:rPr lang="en" sz="1000">
                          <a:latin typeface="Raleway"/>
                          <a:ea typeface="Raleway"/>
                          <a:cs typeface="Raleway"/>
                          <a:sym typeface="Raleway"/>
                        </a:rPr>
                        <a:t>Daily standup</a:t>
                      </a:r>
                      <a:endParaRPr sz="1000">
                        <a:latin typeface="Raleway"/>
                        <a:ea typeface="Raleway"/>
                        <a:cs typeface="Raleway"/>
                        <a:sym typeface="Raleway"/>
                      </a:endParaRPr>
                    </a:p>
                  </a:txBody>
                  <a:tcPr marT="19050" marB="19050" marR="28575" marL="28575" anchor="b">
                    <a:solidFill>
                      <a:srgbClr val="C9DAF8"/>
                    </a:solidFill>
                  </a:tcPr>
                </a:tc>
                <a:tc>
                  <a:txBody>
                    <a:bodyPr/>
                    <a:lstStyle/>
                    <a:p>
                      <a:pPr indent="0" lvl="0" marL="0" rtl="0" algn="l">
                        <a:lnSpc>
                          <a:spcPct val="115000"/>
                        </a:lnSpc>
                        <a:spcBef>
                          <a:spcPts val="0"/>
                        </a:spcBef>
                        <a:spcAft>
                          <a:spcPts val="0"/>
                        </a:spcAft>
                        <a:buNone/>
                      </a:pPr>
                      <a:r>
                        <a:rPr lang="en" sz="1000">
                          <a:latin typeface="Raleway"/>
                          <a:ea typeface="Raleway"/>
                          <a:cs typeface="Raleway"/>
                          <a:sym typeface="Raleway"/>
                        </a:rPr>
                        <a:t>Daily standup</a:t>
                      </a:r>
                      <a:endParaRPr sz="1000">
                        <a:latin typeface="Raleway"/>
                        <a:ea typeface="Raleway"/>
                        <a:cs typeface="Raleway"/>
                        <a:sym typeface="Raleway"/>
                      </a:endParaRPr>
                    </a:p>
                  </a:txBody>
                  <a:tcPr marT="19050" marB="19050" marR="28575" marL="28575" anchor="b">
                    <a:lnR cap="flat" cmpd="sng" w="9525">
                      <a:solidFill>
                        <a:srgbClr val="000000"/>
                      </a:solidFill>
                      <a:prstDash val="solid"/>
                      <a:round/>
                      <a:headEnd len="sm" w="sm" type="none"/>
                      <a:tailEnd len="sm" w="sm" type="none"/>
                    </a:lnR>
                    <a:solidFill>
                      <a:srgbClr val="C9DAF8"/>
                    </a:solidFill>
                  </a:tcPr>
                </a:tc>
              </a:tr>
              <a:tr h="200025">
                <a:tc vMerge="1"/>
                <a:tc>
                  <a:txBody>
                    <a:bodyPr/>
                    <a:lstStyle/>
                    <a:p>
                      <a:pPr indent="0" lvl="0" marL="0" rtl="0" algn="l">
                        <a:spcBef>
                          <a:spcPts val="0"/>
                        </a:spcBef>
                        <a:spcAft>
                          <a:spcPts val="0"/>
                        </a:spcAft>
                        <a:buNone/>
                      </a:pPr>
                      <a:r>
                        <a:t/>
                      </a:r>
                      <a:endParaRPr>
                        <a:latin typeface="Raleway"/>
                        <a:ea typeface="Raleway"/>
                        <a:cs typeface="Raleway"/>
                        <a:sym typeface="Raleway"/>
                      </a:endParaRPr>
                    </a:p>
                  </a:txBody>
                  <a:tcPr marT="19050" marB="19050" marR="28575" marL="28575" anchor="b">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latin typeface="Raleway"/>
                        <a:ea typeface="Raleway"/>
                        <a:cs typeface="Raleway"/>
                        <a:sym typeface="Raleway"/>
                      </a:endParaRPr>
                    </a:p>
                  </a:txBody>
                  <a:tcPr marT="19050" marB="19050" marR="28575" marL="28575" anchor="b">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latin typeface="Raleway"/>
                        <a:ea typeface="Raleway"/>
                        <a:cs typeface="Raleway"/>
                        <a:sym typeface="Raleway"/>
                      </a:endParaRPr>
                    </a:p>
                  </a:txBody>
                  <a:tcPr marT="19050" marB="19050" marR="28575" marL="28575" anchor="b">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latin typeface="Raleway"/>
                        <a:ea typeface="Raleway"/>
                        <a:cs typeface="Raleway"/>
                        <a:sym typeface="Raleway"/>
                      </a:endParaRPr>
                    </a:p>
                  </a:txBody>
                  <a:tcPr marT="19050" marB="19050" marR="28575" marL="28575" anchor="b">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latin typeface="Raleway"/>
                        <a:ea typeface="Raleway"/>
                        <a:cs typeface="Raleway"/>
                        <a:sym typeface="Raleway"/>
                      </a:endParaRPr>
                    </a:p>
                  </a:txBody>
                  <a:tcPr marT="19050" marB="19050" marR="28575" marL="28575" anchor="b">
                    <a:lnR cap="flat" cmpd="sng" w="9525">
                      <a:solidFill>
                        <a:srgbClr val="000000"/>
                      </a:solidFill>
                      <a:prstDash val="solid"/>
                      <a:round/>
                      <a:headEnd len="sm" w="sm" type="none"/>
                      <a:tailEnd len="sm" w="sm" type="none"/>
                    </a:lnR>
                    <a:lnB cap="flat" cmpd="sng" w="9525">
                      <a:solidFill>
                        <a:srgbClr val="000000"/>
                      </a:solidFill>
                      <a:prstDash val="solid"/>
                      <a:round/>
                      <a:headEnd len="sm" w="sm" type="none"/>
                      <a:tailEnd len="sm" w="sm" type="none"/>
                    </a:lnB>
                  </a:tcPr>
                </a:tc>
              </a:tr>
              <a:tr h="200025">
                <a:tc rowSpan="3">
                  <a:txBody>
                    <a:bodyPr/>
                    <a:lstStyle/>
                    <a:p>
                      <a:pPr indent="0" lvl="0" marL="0" rtl="0" algn="ctr">
                        <a:lnSpc>
                          <a:spcPct val="115000"/>
                        </a:lnSpc>
                        <a:spcBef>
                          <a:spcPts val="0"/>
                        </a:spcBef>
                        <a:spcAft>
                          <a:spcPts val="0"/>
                        </a:spcAft>
                        <a:buNone/>
                      </a:pPr>
                      <a:r>
                        <a:rPr b="1" lang="en" sz="1000">
                          <a:latin typeface="Raleway"/>
                          <a:ea typeface="Raleway"/>
                          <a:cs typeface="Raleway"/>
                          <a:sym typeface="Raleway"/>
                        </a:rPr>
                        <a:t>Week 3</a:t>
                      </a:r>
                      <a:endParaRPr b="1" sz="1000">
                        <a:latin typeface="Raleway"/>
                        <a:ea typeface="Raleway"/>
                        <a:cs typeface="Raleway"/>
                        <a:sym typeface="Raleway"/>
                      </a:endParaRPr>
                    </a:p>
                  </a:txBody>
                  <a:tcPr marT="19050" marB="19050" marR="28575" marL="28575" anchor="ctr">
                    <a:lnL cap="flat" cmpd="sng" w="9525">
                      <a:solidFill>
                        <a:srgbClr val="000000"/>
                      </a:solidFill>
                      <a:prstDash val="solid"/>
                      <a:round/>
                      <a:headEnd len="sm" w="sm" type="none"/>
                      <a:tailEnd len="sm" w="sm" type="none"/>
                    </a:lnL>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sz="1000">
                          <a:latin typeface="Raleway"/>
                          <a:ea typeface="Raleway"/>
                          <a:cs typeface="Raleway"/>
                          <a:sym typeface="Raleway"/>
                        </a:rPr>
                        <a:t>Monday</a:t>
                      </a:r>
                      <a:endParaRPr b="1" sz="1000">
                        <a:latin typeface="Raleway"/>
                        <a:ea typeface="Raleway"/>
                        <a:cs typeface="Raleway"/>
                        <a:sym typeface="Raleway"/>
                      </a:endParaRPr>
                    </a:p>
                  </a:txBody>
                  <a:tcPr marT="19050" marB="19050" marR="28575" marL="28575" anchor="b">
                    <a:lnT cap="flat" cmpd="sng" w="9525">
                      <a:solidFill>
                        <a:srgbClr val="000000"/>
                      </a:solidFill>
                      <a:prstDash val="solid"/>
                      <a:round/>
                      <a:headEnd len="sm" w="sm" type="none"/>
                      <a:tailEnd len="sm" w="sm" type="none"/>
                    </a:lnT>
                  </a:tcPr>
                </a:tc>
                <a:tc>
                  <a:txBody>
                    <a:bodyPr/>
                    <a:lstStyle/>
                    <a:p>
                      <a:pPr indent="0" lvl="0" marL="0" rtl="0" algn="l">
                        <a:lnSpc>
                          <a:spcPct val="115000"/>
                        </a:lnSpc>
                        <a:spcBef>
                          <a:spcPts val="0"/>
                        </a:spcBef>
                        <a:spcAft>
                          <a:spcPts val="0"/>
                        </a:spcAft>
                        <a:buNone/>
                      </a:pPr>
                      <a:r>
                        <a:rPr b="1" lang="en" sz="1000">
                          <a:latin typeface="Raleway"/>
                          <a:ea typeface="Raleway"/>
                          <a:cs typeface="Raleway"/>
                          <a:sym typeface="Raleway"/>
                        </a:rPr>
                        <a:t>Tuesday</a:t>
                      </a:r>
                      <a:endParaRPr b="1" sz="1000">
                        <a:latin typeface="Raleway"/>
                        <a:ea typeface="Raleway"/>
                        <a:cs typeface="Raleway"/>
                        <a:sym typeface="Raleway"/>
                      </a:endParaRPr>
                    </a:p>
                  </a:txBody>
                  <a:tcPr marT="19050" marB="19050" marR="28575" marL="28575" anchor="b">
                    <a:lnT cap="flat" cmpd="sng" w="9525">
                      <a:solidFill>
                        <a:srgbClr val="000000"/>
                      </a:solidFill>
                      <a:prstDash val="solid"/>
                      <a:round/>
                      <a:headEnd len="sm" w="sm" type="none"/>
                      <a:tailEnd len="sm" w="sm" type="none"/>
                    </a:lnT>
                  </a:tcPr>
                </a:tc>
                <a:tc>
                  <a:txBody>
                    <a:bodyPr/>
                    <a:lstStyle/>
                    <a:p>
                      <a:pPr indent="0" lvl="0" marL="0" rtl="0" algn="l">
                        <a:lnSpc>
                          <a:spcPct val="115000"/>
                        </a:lnSpc>
                        <a:spcBef>
                          <a:spcPts val="0"/>
                        </a:spcBef>
                        <a:spcAft>
                          <a:spcPts val="0"/>
                        </a:spcAft>
                        <a:buNone/>
                      </a:pPr>
                      <a:r>
                        <a:rPr b="1" lang="en" sz="1000">
                          <a:latin typeface="Raleway"/>
                          <a:ea typeface="Raleway"/>
                          <a:cs typeface="Raleway"/>
                          <a:sym typeface="Raleway"/>
                        </a:rPr>
                        <a:t>Wednesday</a:t>
                      </a:r>
                      <a:endParaRPr b="1" sz="1000">
                        <a:latin typeface="Raleway"/>
                        <a:ea typeface="Raleway"/>
                        <a:cs typeface="Raleway"/>
                        <a:sym typeface="Raleway"/>
                      </a:endParaRPr>
                    </a:p>
                  </a:txBody>
                  <a:tcPr marT="19050" marB="19050" marR="28575" marL="28575" anchor="b">
                    <a:lnT cap="flat" cmpd="sng" w="9525">
                      <a:solidFill>
                        <a:srgbClr val="000000"/>
                      </a:solidFill>
                      <a:prstDash val="solid"/>
                      <a:round/>
                      <a:headEnd len="sm" w="sm" type="none"/>
                      <a:tailEnd len="sm" w="sm" type="none"/>
                    </a:lnT>
                  </a:tcPr>
                </a:tc>
                <a:tc>
                  <a:txBody>
                    <a:bodyPr/>
                    <a:lstStyle/>
                    <a:p>
                      <a:pPr indent="0" lvl="0" marL="0" rtl="0" algn="l">
                        <a:lnSpc>
                          <a:spcPct val="115000"/>
                        </a:lnSpc>
                        <a:spcBef>
                          <a:spcPts val="0"/>
                        </a:spcBef>
                        <a:spcAft>
                          <a:spcPts val="0"/>
                        </a:spcAft>
                        <a:buNone/>
                      </a:pPr>
                      <a:r>
                        <a:rPr b="1" lang="en" sz="1000">
                          <a:latin typeface="Raleway"/>
                          <a:ea typeface="Raleway"/>
                          <a:cs typeface="Raleway"/>
                          <a:sym typeface="Raleway"/>
                        </a:rPr>
                        <a:t>Thursday</a:t>
                      </a:r>
                      <a:endParaRPr b="1" sz="1000">
                        <a:latin typeface="Raleway"/>
                        <a:ea typeface="Raleway"/>
                        <a:cs typeface="Raleway"/>
                        <a:sym typeface="Raleway"/>
                      </a:endParaRPr>
                    </a:p>
                  </a:txBody>
                  <a:tcPr marT="19050" marB="19050" marR="28575" marL="28575" anchor="b">
                    <a:lnT cap="flat" cmpd="sng" w="9525">
                      <a:solidFill>
                        <a:srgbClr val="000000"/>
                      </a:solidFill>
                      <a:prstDash val="solid"/>
                      <a:round/>
                      <a:headEnd len="sm" w="sm" type="none"/>
                      <a:tailEnd len="sm" w="sm" type="none"/>
                    </a:lnT>
                  </a:tcPr>
                </a:tc>
                <a:tc>
                  <a:txBody>
                    <a:bodyPr/>
                    <a:lstStyle/>
                    <a:p>
                      <a:pPr indent="0" lvl="0" marL="0" rtl="0" algn="l">
                        <a:lnSpc>
                          <a:spcPct val="115000"/>
                        </a:lnSpc>
                        <a:spcBef>
                          <a:spcPts val="0"/>
                        </a:spcBef>
                        <a:spcAft>
                          <a:spcPts val="0"/>
                        </a:spcAft>
                        <a:buNone/>
                      </a:pPr>
                      <a:r>
                        <a:rPr b="1" lang="en" sz="1000">
                          <a:latin typeface="Raleway"/>
                          <a:ea typeface="Raleway"/>
                          <a:cs typeface="Raleway"/>
                          <a:sym typeface="Raleway"/>
                        </a:rPr>
                        <a:t>Friday</a:t>
                      </a:r>
                      <a:endParaRPr b="1" sz="1000">
                        <a:latin typeface="Raleway"/>
                        <a:ea typeface="Raleway"/>
                        <a:cs typeface="Raleway"/>
                        <a:sym typeface="Raleway"/>
                      </a:endParaRPr>
                    </a:p>
                  </a:txBody>
                  <a:tcPr marT="19050" marB="19050" marR="28575" marL="28575" anchor="b">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tcPr>
                </a:tc>
              </a:tr>
              <a:tr h="200025">
                <a:tc vMerge="1"/>
                <a:tc>
                  <a:txBody>
                    <a:bodyPr/>
                    <a:lstStyle/>
                    <a:p>
                      <a:pPr indent="0" lvl="0" marL="0" rtl="0" algn="l">
                        <a:lnSpc>
                          <a:spcPct val="115000"/>
                        </a:lnSpc>
                        <a:spcBef>
                          <a:spcPts val="0"/>
                        </a:spcBef>
                        <a:spcAft>
                          <a:spcPts val="0"/>
                        </a:spcAft>
                        <a:buNone/>
                      </a:pPr>
                      <a:r>
                        <a:rPr lang="en" sz="1000">
                          <a:latin typeface="Raleway"/>
                          <a:ea typeface="Raleway"/>
                          <a:cs typeface="Raleway"/>
                          <a:sym typeface="Raleway"/>
                        </a:rPr>
                        <a:t>Daily standup</a:t>
                      </a:r>
                      <a:endParaRPr sz="1000">
                        <a:latin typeface="Raleway"/>
                        <a:ea typeface="Raleway"/>
                        <a:cs typeface="Raleway"/>
                        <a:sym typeface="Raleway"/>
                      </a:endParaRPr>
                    </a:p>
                  </a:txBody>
                  <a:tcPr marT="19050" marB="19050" marR="28575" marL="28575" anchor="b">
                    <a:solidFill>
                      <a:srgbClr val="C9DAF8"/>
                    </a:solidFill>
                  </a:tcPr>
                </a:tc>
                <a:tc>
                  <a:txBody>
                    <a:bodyPr/>
                    <a:lstStyle/>
                    <a:p>
                      <a:pPr indent="0" lvl="0" marL="0" rtl="0" algn="l">
                        <a:lnSpc>
                          <a:spcPct val="115000"/>
                        </a:lnSpc>
                        <a:spcBef>
                          <a:spcPts val="0"/>
                        </a:spcBef>
                        <a:spcAft>
                          <a:spcPts val="0"/>
                        </a:spcAft>
                        <a:buNone/>
                      </a:pPr>
                      <a:r>
                        <a:rPr lang="en" sz="1000">
                          <a:latin typeface="Raleway"/>
                          <a:ea typeface="Raleway"/>
                          <a:cs typeface="Raleway"/>
                          <a:sym typeface="Raleway"/>
                        </a:rPr>
                        <a:t>Daily standup</a:t>
                      </a:r>
                      <a:endParaRPr sz="1000">
                        <a:latin typeface="Raleway"/>
                        <a:ea typeface="Raleway"/>
                        <a:cs typeface="Raleway"/>
                        <a:sym typeface="Raleway"/>
                      </a:endParaRPr>
                    </a:p>
                  </a:txBody>
                  <a:tcPr marT="19050" marB="19050" marR="28575" marL="28575" anchor="b">
                    <a:solidFill>
                      <a:srgbClr val="C9DAF8"/>
                    </a:solidFill>
                  </a:tcPr>
                </a:tc>
                <a:tc>
                  <a:txBody>
                    <a:bodyPr/>
                    <a:lstStyle/>
                    <a:p>
                      <a:pPr indent="0" lvl="0" marL="0" rtl="0" algn="l">
                        <a:lnSpc>
                          <a:spcPct val="115000"/>
                        </a:lnSpc>
                        <a:spcBef>
                          <a:spcPts val="0"/>
                        </a:spcBef>
                        <a:spcAft>
                          <a:spcPts val="0"/>
                        </a:spcAft>
                        <a:buNone/>
                      </a:pPr>
                      <a:r>
                        <a:rPr lang="en" sz="1000">
                          <a:latin typeface="Raleway"/>
                          <a:ea typeface="Raleway"/>
                          <a:cs typeface="Raleway"/>
                          <a:sym typeface="Raleway"/>
                        </a:rPr>
                        <a:t>Daily standup</a:t>
                      </a:r>
                      <a:endParaRPr sz="1000">
                        <a:latin typeface="Raleway"/>
                        <a:ea typeface="Raleway"/>
                        <a:cs typeface="Raleway"/>
                        <a:sym typeface="Raleway"/>
                      </a:endParaRPr>
                    </a:p>
                  </a:txBody>
                  <a:tcPr marT="19050" marB="19050" marR="28575" marL="28575" anchor="b">
                    <a:solidFill>
                      <a:srgbClr val="C9DAF8"/>
                    </a:solidFill>
                  </a:tcPr>
                </a:tc>
                <a:tc>
                  <a:txBody>
                    <a:bodyPr/>
                    <a:lstStyle/>
                    <a:p>
                      <a:pPr indent="0" lvl="0" marL="0" rtl="0" algn="l">
                        <a:lnSpc>
                          <a:spcPct val="115000"/>
                        </a:lnSpc>
                        <a:spcBef>
                          <a:spcPts val="0"/>
                        </a:spcBef>
                        <a:spcAft>
                          <a:spcPts val="0"/>
                        </a:spcAft>
                        <a:buNone/>
                      </a:pPr>
                      <a:r>
                        <a:rPr lang="en" sz="1000">
                          <a:latin typeface="Raleway"/>
                          <a:ea typeface="Raleway"/>
                          <a:cs typeface="Raleway"/>
                          <a:sym typeface="Raleway"/>
                        </a:rPr>
                        <a:t>Daily standup</a:t>
                      </a:r>
                      <a:endParaRPr sz="1000">
                        <a:latin typeface="Raleway"/>
                        <a:ea typeface="Raleway"/>
                        <a:cs typeface="Raleway"/>
                        <a:sym typeface="Raleway"/>
                      </a:endParaRPr>
                    </a:p>
                  </a:txBody>
                  <a:tcPr marT="19050" marB="19050" marR="28575" marL="28575" anchor="b">
                    <a:solidFill>
                      <a:srgbClr val="C9DAF8"/>
                    </a:solidFill>
                  </a:tcPr>
                </a:tc>
                <a:tc>
                  <a:txBody>
                    <a:bodyPr/>
                    <a:lstStyle/>
                    <a:p>
                      <a:pPr indent="0" lvl="0" marL="0" rtl="0" algn="l">
                        <a:lnSpc>
                          <a:spcPct val="115000"/>
                        </a:lnSpc>
                        <a:spcBef>
                          <a:spcPts val="0"/>
                        </a:spcBef>
                        <a:spcAft>
                          <a:spcPts val="0"/>
                        </a:spcAft>
                        <a:buNone/>
                      </a:pPr>
                      <a:r>
                        <a:rPr lang="en" sz="1000">
                          <a:latin typeface="Raleway"/>
                          <a:ea typeface="Raleway"/>
                          <a:cs typeface="Raleway"/>
                          <a:sym typeface="Raleway"/>
                        </a:rPr>
                        <a:t>Daily standup</a:t>
                      </a:r>
                      <a:endParaRPr sz="1000">
                        <a:latin typeface="Raleway"/>
                        <a:ea typeface="Raleway"/>
                        <a:cs typeface="Raleway"/>
                        <a:sym typeface="Raleway"/>
                      </a:endParaRPr>
                    </a:p>
                  </a:txBody>
                  <a:tcPr marT="19050" marB="19050" marR="28575" marL="28575" anchor="b">
                    <a:lnR cap="flat" cmpd="sng" w="9525">
                      <a:solidFill>
                        <a:srgbClr val="000000"/>
                      </a:solidFill>
                      <a:prstDash val="solid"/>
                      <a:round/>
                      <a:headEnd len="sm" w="sm" type="none"/>
                      <a:tailEnd len="sm" w="sm" type="none"/>
                    </a:lnR>
                    <a:solidFill>
                      <a:srgbClr val="C9DAF8"/>
                    </a:solidFill>
                  </a:tcPr>
                </a:tc>
              </a:tr>
              <a:tr h="200025">
                <a:tc vMerge="1"/>
                <a:tc>
                  <a:txBody>
                    <a:bodyPr/>
                    <a:lstStyle/>
                    <a:p>
                      <a:pPr indent="0" lvl="0" marL="0" rtl="0" algn="l">
                        <a:spcBef>
                          <a:spcPts val="0"/>
                        </a:spcBef>
                        <a:spcAft>
                          <a:spcPts val="0"/>
                        </a:spcAft>
                        <a:buNone/>
                      </a:pPr>
                      <a:r>
                        <a:t/>
                      </a:r>
                      <a:endParaRPr>
                        <a:latin typeface="Raleway"/>
                        <a:ea typeface="Raleway"/>
                        <a:cs typeface="Raleway"/>
                        <a:sym typeface="Raleway"/>
                      </a:endParaRPr>
                    </a:p>
                  </a:txBody>
                  <a:tcPr marT="19050" marB="19050" marR="28575" marL="28575" anchor="b">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Raleway"/>
                          <a:ea typeface="Raleway"/>
                          <a:cs typeface="Raleway"/>
                          <a:sym typeface="Raleway"/>
                        </a:rPr>
                        <a:t>Prioritization</a:t>
                      </a:r>
                      <a:endParaRPr sz="1000">
                        <a:latin typeface="Raleway"/>
                        <a:ea typeface="Raleway"/>
                        <a:cs typeface="Raleway"/>
                        <a:sym typeface="Raleway"/>
                      </a:endParaRPr>
                    </a:p>
                  </a:txBody>
                  <a:tcPr marT="19050" marB="19050" marR="28575" marL="28575" anchor="b">
                    <a:lnB cap="flat" cmpd="sng" w="9525">
                      <a:solidFill>
                        <a:srgbClr val="000000"/>
                      </a:solidFill>
                      <a:prstDash val="solid"/>
                      <a:round/>
                      <a:headEnd len="sm" w="sm" type="none"/>
                      <a:tailEnd len="sm" w="sm" type="none"/>
                    </a:lnB>
                    <a:solidFill>
                      <a:srgbClr val="F4CCCC"/>
                    </a:solidFill>
                  </a:tcPr>
                </a:tc>
                <a:tc>
                  <a:txBody>
                    <a:bodyPr/>
                    <a:lstStyle/>
                    <a:p>
                      <a:pPr indent="0" lvl="0" marL="0" rtl="0" algn="l">
                        <a:lnSpc>
                          <a:spcPct val="115000"/>
                        </a:lnSpc>
                        <a:spcBef>
                          <a:spcPts val="0"/>
                        </a:spcBef>
                        <a:spcAft>
                          <a:spcPts val="0"/>
                        </a:spcAft>
                        <a:buNone/>
                      </a:pPr>
                      <a:r>
                        <a:rPr lang="en" sz="1000">
                          <a:latin typeface="Raleway"/>
                          <a:ea typeface="Raleway"/>
                          <a:cs typeface="Raleway"/>
                          <a:sym typeface="Raleway"/>
                        </a:rPr>
                        <a:t>Backlog Refinement</a:t>
                      </a:r>
                      <a:endParaRPr sz="1000">
                        <a:latin typeface="Raleway"/>
                        <a:ea typeface="Raleway"/>
                        <a:cs typeface="Raleway"/>
                        <a:sym typeface="Raleway"/>
                      </a:endParaRPr>
                    </a:p>
                  </a:txBody>
                  <a:tcPr marT="19050" marB="19050" marR="28575" marL="28575" anchor="b">
                    <a:lnB cap="flat" cmpd="sng" w="9525">
                      <a:solidFill>
                        <a:srgbClr val="000000"/>
                      </a:solidFill>
                      <a:prstDash val="solid"/>
                      <a:round/>
                      <a:headEnd len="sm" w="sm" type="none"/>
                      <a:tailEnd len="sm" w="sm" type="none"/>
                    </a:lnB>
                    <a:solidFill>
                      <a:srgbClr val="FFF2CC"/>
                    </a:solidFill>
                  </a:tcPr>
                </a:tc>
                <a:tc>
                  <a:txBody>
                    <a:bodyPr/>
                    <a:lstStyle/>
                    <a:p>
                      <a:pPr indent="0" lvl="0" marL="0" rtl="0" algn="l">
                        <a:lnSpc>
                          <a:spcPct val="115000"/>
                        </a:lnSpc>
                        <a:spcBef>
                          <a:spcPts val="0"/>
                        </a:spcBef>
                        <a:spcAft>
                          <a:spcPts val="0"/>
                        </a:spcAft>
                        <a:buNone/>
                      </a:pPr>
                      <a:r>
                        <a:rPr lang="en" sz="1000">
                          <a:latin typeface="Raleway"/>
                          <a:ea typeface="Raleway"/>
                          <a:cs typeface="Raleway"/>
                          <a:sym typeface="Raleway"/>
                        </a:rPr>
                        <a:t>Demo</a:t>
                      </a:r>
                      <a:endParaRPr sz="1000">
                        <a:latin typeface="Raleway"/>
                        <a:ea typeface="Raleway"/>
                        <a:cs typeface="Raleway"/>
                        <a:sym typeface="Raleway"/>
                      </a:endParaRPr>
                    </a:p>
                  </a:txBody>
                  <a:tcPr marT="19050" marB="19050" marR="28575" marL="28575" anchor="b">
                    <a:lnB cap="flat" cmpd="sng" w="9525">
                      <a:solidFill>
                        <a:srgbClr val="000000"/>
                      </a:solidFill>
                      <a:prstDash val="solid"/>
                      <a:round/>
                      <a:headEnd len="sm" w="sm" type="none"/>
                      <a:tailEnd len="sm" w="sm" type="none"/>
                    </a:lnB>
                    <a:solidFill>
                      <a:srgbClr val="D9EAD3"/>
                    </a:solidFill>
                  </a:tcPr>
                </a:tc>
                <a:tc>
                  <a:txBody>
                    <a:bodyPr/>
                    <a:lstStyle/>
                    <a:p>
                      <a:pPr indent="0" lvl="0" marL="0" rtl="0" algn="l">
                        <a:lnSpc>
                          <a:spcPct val="115000"/>
                        </a:lnSpc>
                        <a:spcBef>
                          <a:spcPts val="0"/>
                        </a:spcBef>
                        <a:spcAft>
                          <a:spcPts val="0"/>
                        </a:spcAft>
                        <a:buNone/>
                      </a:pPr>
                      <a:r>
                        <a:rPr lang="en" sz="1000">
                          <a:latin typeface="Raleway"/>
                          <a:ea typeface="Raleway"/>
                          <a:cs typeface="Raleway"/>
                          <a:sym typeface="Raleway"/>
                        </a:rPr>
                        <a:t>Sprint Retrospective</a:t>
                      </a:r>
                      <a:endParaRPr sz="1000">
                        <a:latin typeface="Raleway"/>
                        <a:ea typeface="Raleway"/>
                        <a:cs typeface="Raleway"/>
                        <a:sym typeface="Raleway"/>
                      </a:endParaRPr>
                    </a:p>
                  </a:txBody>
                  <a:tcPr marT="19050" marB="19050" marR="28575" marL="28575" anchor="b">
                    <a:lnR cap="flat" cmpd="sng" w="9525">
                      <a:solidFill>
                        <a:srgbClr val="000000"/>
                      </a:solidFill>
                      <a:prstDash val="solid"/>
                      <a:round/>
                      <a:headEnd len="sm" w="sm" type="none"/>
                      <a:tailEnd len="sm" w="sm" type="none"/>
                    </a:lnR>
                    <a:lnB cap="flat" cmpd="sng" w="9525">
                      <a:solidFill>
                        <a:srgbClr val="000000"/>
                      </a:solidFill>
                      <a:prstDash val="solid"/>
                      <a:round/>
                      <a:headEnd len="sm" w="sm" type="none"/>
                      <a:tailEnd len="sm" w="sm" type="none"/>
                    </a:lnB>
                    <a:solidFill>
                      <a:srgbClr val="EAD1DC"/>
                    </a:solidFill>
                  </a:tcPr>
                </a:tc>
              </a:tr>
              <a:tr h="200025">
                <a:tc rowSpan="3">
                  <a:txBody>
                    <a:bodyPr/>
                    <a:lstStyle/>
                    <a:p>
                      <a:pPr indent="0" lvl="0" marL="0" rtl="0" algn="ctr">
                        <a:lnSpc>
                          <a:spcPct val="115000"/>
                        </a:lnSpc>
                        <a:spcBef>
                          <a:spcPts val="0"/>
                        </a:spcBef>
                        <a:spcAft>
                          <a:spcPts val="0"/>
                        </a:spcAft>
                        <a:buNone/>
                      </a:pPr>
                      <a:r>
                        <a:rPr b="1" lang="en" sz="1000">
                          <a:latin typeface="Raleway"/>
                          <a:ea typeface="Raleway"/>
                          <a:cs typeface="Raleway"/>
                          <a:sym typeface="Raleway"/>
                        </a:rPr>
                        <a:t>Week 4</a:t>
                      </a:r>
                      <a:endParaRPr b="1" sz="1000">
                        <a:latin typeface="Raleway"/>
                        <a:ea typeface="Raleway"/>
                        <a:cs typeface="Raleway"/>
                        <a:sym typeface="Raleway"/>
                      </a:endParaRPr>
                    </a:p>
                  </a:txBody>
                  <a:tcPr marT="19050" marB="19050" marR="28575" marL="28575" anchor="ctr">
                    <a:lnL cap="flat" cmpd="sng" w="9525">
                      <a:solidFill>
                        <a:srgbClr val="000000"/>
                      </a:solidFill>
                      <a:prstDash val="solid"/>
                      <a:round/>
                      <a:headEnd len="sm" w="sm" type="none"/>
                      <a:tailEnd len="sm" w="sm" type="none"/>
                    </a:lnL>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sz="1000">
                          <a:latin typeface="Raleway"/>
                          <a:ea typeface="Raleway"/>
                          <a:cs typeface="Raleway"/>
                          <a:sym typeface="Raleway"/>
                        </a:rPr>
                        <a:t>Monday</a:t>
                      </a:r>
                      <a:endParaRPr b="1" sz="1000">
                        <a:latin typeface="Raleway"/>
                        <a:ea typeface="Raleway"/>
                        <a:cs typeface="Raleway"/>
                        <a:sym typeface="Raleway"/>
                      </a:endParaRPr>
                    </a:p>
                  </a:txBody>
                  <a:tcPr marT="19050" marB="19050" marR="28575" marL="28575" anchor="b">
                    <a:lnT cap="flat" cmpd="sng" w="9525">
                      <a:solidFill>
                        <a:srgbClr val="000000"/>
                      </a:solidFill>
                      <a:prstDash val="solid"/>
                      <a:round/>
                      <a:headEnd len="sm" w="sm" type="none"/>
                      <a:tailEnd len="sm" w="sm" type="none"/>
                    </a:lnT>
                  </a:tcPr>
                </a:tc>
                <a:tc>
                  <a:txBody>
                    <a:bodyPr/>
                    <a:lstStyle/>
                    <a:p>
                      <a:pPr indent="0" lvl="0" marL="0" rtl="0" algn="l">
                        <a:lnSpc>
                          <a:spcPct val="115000"/>
                        </a:lnSpc>
                        <a:spcBef>
                          <a:spcPts val="0"/>
                        </a:spcBef>
                        <a:spcAft>
                          <a:spcPts val="0"/>
                        </a:spcAft>
                        <a:buNone/>
                      </a:pPr>
                      <a:r>
                        <a:rPr b="1" lang="en" sz="1000">
                          <a:latin typeface="Raleway"/>
                          <a:ea typeface="Raleway"/>
                          <a:cs typeface="Raleway"/>
                          <a:sym typeface="Raleway"/>
                        </a:rPr>
                        <a:t>Tuesday</a:t>
                      </a:r>
                      <a:endParaRPr b="1" sz="1000">
                        <a:latin typeface="Raleway"/>
                        <a:ea typeface="Raleway"/>
                        <a:cs typeface="Raleway"/>
                        <a:sym typeface="Raleway"/>
                      </a:endParaRPr>
                    </a:p>
                  </a:txBody>
                  <a:tcPr marT="19050" marB="19050" marR="28575" marL="28575" anchor="b">
                    <a:lnT cap="flat" cmpd="sng" w="9525">
                      <a:solidFill>
                        <a:srgbClr val="000000"/>
                      </a:solidFill>
                      <a:prstDash val="solid"/>
                      <a:round/>
                      <a:headEnd len="sm" w="sm" type="none"/>
                      <a:tailEnd len="sm" w="sm" type="none"/>
                    </a:lnT>
                  </a:tcPr>
                </a:tc>
                <a:tc>
                  <a:txBody>
                    <a:bodyPr/>
                    <a:lstStyle/>
                    <a:p>
                      <a:pPr indent="0" lvl="0" marL="0" rtl="0" algn="l">
                        <a:lnSpc>
                          <a:spcPct val="115000"/>
                        </a:lnSpc>
                        <a:spcBef>
                          <a:spcPts val="0"/>
                        </a:spcBef>
                        <a:spcAft>
                          <a:spcPts val="0"/>
                        </a:spcAft>
                        <a:buNone/>
                      </a:pPr>
                      <a:r>
                        <a:rPr b="1" lang="en" sz="1000">
                          <a:latin typeface="Raleway"/>
                          <a:ea typeface="Raleway"/>
                          <a:cs typeface="Raleway"/>
                          <a:sym typeface="Raleway"/>
                        </a:rPr>
                        <a:t>Wednesday</a:t>
                      </a:r>
                      <a:endParaRPr b="1" sz="1000">
                        <a:latin typeface="Raleway"/>
                        <a:ea typeface="Raleway"/>
                        <a:cs typeface="Raleway"/>
                        <a:sym typeface="Raleway"/>
                      </a:endParaRPr>
                    </a:p>
                  </a:txBody>
                  <a:tcPr marT="19050" marB="19050" marR="28575" marL="28575" anchor="b">
                    <a:lnT cap="flat" cmpd="sng" w="9525">
                      <a:solidFill>
                        <a:srgbClr val="000000"/>
                      </a:solidFill>
                      <a:prstDash val="solid"/>
                      <a:round/>
                      <a:headEnd len="sm" w="sm" type="none"/>
                      <a:tailEnd len="sm" w="sm" type="none"/>
                    </a:lnT>
                  </a:tcPr>
                </a:tc>
                <a:tc>
                  <a:txBody>
                    <a:bodyPr/>
                    <a:lstStyle/>
                    <a:p>
                      <a:pPr indent="0" lvl="0" marL="0" rtl="0" algn="l">
                        <a:lnSpc>
                          <a:spcPct val="115000"/>
                        </a:lnSpc>
                        <a:spcBef>
                          <a:spcPts val="0"/>
                        </a:spcBef>
                        <a:spcAft>
                          <a:spcPts val="0"/>
                        </a:spcAft>
                        <a:buNone/>
                      </a:pPr>
                      <a:r>
                        <a:rPr b="1" lang="en" sz="1000">
                          <a:latin typeface="Raleway"/>
                          <a:ea typeface="Raleway"/>
                          <a:cs typeface="Raleway"/>
                          <a:sym typeface="Raleway"/>
                        </a:rPr>
                        <a:t>Thursday</a:t>
                      </a:r>
                      <a:endParaRPr b="1" sz="1000">
                        <a:latin typeface="Raleway"/>
                        <a:ea typeface="Raleway"/>
                        <a:cs typeface="Raleway"/>
                        <a:sym typeface="Raleway"/>
                      </a:endParaRPr>
                    </a:p>
                  </a:txBody>
                  <a:tcPr marT="19050" marB="19050" marR="28575" marL="28575" anchor="b">
                    <a:lnT cap="flat" cmpd="sng" w="9525">
                      <a:solidFill>
                        <a:srgbClr val="000000"/>
                      </a:solidFill>
                      <a:prstDash val="solid"/>
                      <a:round/>
                      <a:headEnd len="sm" w="sm" type="none"/>
                      <a:tailEnd len="sm" w="sm" type="none"/>
                    </a:lnT>
                  </a:tcPr>
                </a:tc>
                <a:tc>
                  <a:txBody>
                    <a:bodyPr/>
                    <a:lstStyle/>
                    <a:p>
                      <a:pPr indent="0" lvl="0" marL="0" rtl="0" algn="l">
                        <a:lnSpc>
                          <a:spcPct val="115000"/>
                        </a:lnSpc>
                        <a:spcBef>
                          <a:spcPts val="0"/>
                        </a:spcBef>
                        <a:spcAft>
                          <a:spcPts val="0"/>
                        </a:spcAft>
                        <a:buNone/>
                      </a:pPr>
                      <a:r>
                        <a:rPr b="1" lang="en" sz="1000">
                          <a:latin typeface="Raleway"/>
                          <a:ea typeface="Raleway"/>
                          <a:cs typeface="Raleway"/>
                          <a:sym typeface="Raleway"/>
                        </a:rPr>
                        <a:t>Friday</a:t>
                      </a:r>
                      <a:endParaRPr b="1" sz="1000">
                        <a:latin typeface="Raleway"/>
                        <a:ea typeface="Raleway"/>
                        <a:cs typeface="Raleway"/>
                        <a:sym typeface="Raleway"/>
                      </a:endParaRPr>
                    </a:p>
                  </a:txBody>
                  <a:tcPr marT="19050" marB="19050" marR="28575" marL="28575" anchor="b">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tcPr>
                </a:tc>
              </a:tr>
              <a:tr h="200025">
                <a:tc vMerge="1"/>
                <a:tc>
                  <a:txBody>
                    <a:bodyPr/>
                    <a:lstStyle/>
                    <a:p>
                      <a:pPr indent="0" lvl="0" marL="0" rtl="0" algn="l">
                        <a:lnSpc>
                          <a:spcPct val="115000"/>
                        </a:lnSpc>
                        <a:spcBef>
                          <a:spcPts val="0"/>
                        </a:spcBef>
                        <a:spcAft>
                          <a:spcPts val="0"/>
                        </a:spcAft>
                        <a:buNone/>
                      </a:pPr>
                      <a:r>
                        <a:rPr lang="en" sz="1000">
                          <a:latin typeface="Raleway"/>
                          <a:ea typeface="Raleway"/>
                          <a:cs typeface="Raleway"/>
                          <a:sym typeface="Raleway"/>
                        </a:rPr>
                        <a:t>Sprint Planning</a:t>
                      </a:r>
                      <a:endParaRPr sz="1000">
                        <a:latin typeface="Raleway"/>
                        <a:ea typeface="Raleway"/>
                        <a:cs typeface="Raleway"/>
                        <a:sym typeface="Raleway"/>
                      </a:endParaRPr>
                    </a:p>
                  </a:txBody>
                  <a:tcPr marT="19050" marB="19050" marR="28575" marL="28575" anchor="b">
                    <a:solidFill>
                      <a:srgbClr val="E6B8AF"/>
                    </a:solidFill>
                  </a:tcPr>
                </a:tc>
                <a:tc>
                  <a:txBody>
                    <a:bodyPr/>
                    <a:lstStyle/>
                    <a:p>
                      <a:pPr indent="0" lvl="0" marL="0" rtl="0" algn="l">
                        <a:lnSpc>
                          <a:spcPct val="115000"/>
                        </a:lnSpc>
                        <a:spcBef>
                          <a:spcPts val="0"/>
                        </a:spcBef>
                        <a:spcAft>
                          <a:spcPts val="0"/>
                        </a:spcAft>
                        <a:buNone/>
                      </a:pPr>
                      <a:r>
                        <a:rPr lang="en" sz="1000">
                          <a:latin typeface="Raleway"/>
                          <a:ea typeface="Raleway"/>
                          <a:cs typeface="Raleway"/>
                          <a:sym typeface="Raleway"/>
                        </a:rPr>
                        <a:t>Daily standup</a:t>
                      </a:r>
                      <a:endParaRPr sz="1000">
                        <a:latin typeface="Raleway"/>
                        <a:ea typeface="Raleway"/>
                        <a:cs typeface="Raleway"/>
                        <a:sym typeface="Raleway"/>
                      </a:endParaRPr>
                    </a:p>
                  </a:txBody>
                  <a:tcPr marT="19050" marB="19050" marR="28575" marL="28575" anchor="b">
                    <a:solidFill>
                      <a:srgbClr val="C9DAF8"/>
                    </a:solidFill>
                  </a:tcPr>
                </a:tc>
                <a:tc>
                  <a:txBody>
                    <a:bodyPr/>
                    <a:lstStyle/>
                    <a:p>
                      <a:pPr indent="0" lvl="0" marL="0" rtl="0" algn="l">
                        <a:lnSpc>
                          <a:spcPct val="115000"/>
                        </a:lnSpc>
                        <a:spcBef>
                          <a:spcPts val="0"/>
                        </a:spcBef>
                        <a:spcAft>
                          <a:spcPts val="0"/>
                        </a:spcAft>
                        <a:buNone/>
                      </a:pPr>
                      <a:r>
                        <a:rPr lang="en" sz="1000">
                          <a:latin typeface="Raleway"/>
                          <a:ea typeface="Raleway"/>
                          <a:cs typeface="Raleway"/>
                          <a:sym typeface="Raleway"/>
                        </a:rPr>
                        <a:t>Daily standup</a:t>
                      </a:r>
                      <a:endParaRPr sz="1000">
                        <a:latin typeface="Raleway"/>
                        <a:ea typeface="Raleway"/>
                        <a:cs typeface="Raleway"/>
                        <a:sym typeface="Raleway"/>
                      </a:endParaRPr>
                    </a:p>
                  </a:txBody>
                  <a:tcPr marT="19050" marB="19050" marR="28575" marL="28575" anchor="b">
                    <a:solidFill>
                      <a:srgbClr val="C9DAF8"/>
                    </a:solidFill>
                  </a:tcPr>
                </a:tc>
                <a:tc>
                  <a:txBody>
                    <a:bodyPr/>
                    <a:lstStyle/>
                    <a:p>
                      <a:pPr indent="0" lvl="0" marL="0" rtl="0" algn="l">
                        <a:lnSpc>
                          <a:spcPct val="115000"/>
                        </a:lnSpc>
                        <a:spcBef>
                          <a:spcPts val="0"/>
                        </a:spcBef>
                        <a:spcAft>
                          <a:spcPts val="0"/>
                        </a:spcAft>
                        <a:buNone/>
                      </a:pPr>
                      <a:r>
                        <a:rPr lang="en" sz="1000">
                          <a:latin typeface="Raleway"/>
                          <a:ea typeface="Raleway"/>
                          <a:cs typeface="Raleway"/>
                          <a:sym typeface="Raleway"/>
                        </a:rPr>
                        <a:t>Daily standup</a:t>
                      </a:r>
                      <a:endParaRPr sz="1000">
                        <a:latin typeface="Raleway"/>
                        <a:ea typeface="Raleway"/>
                        <a:cs typeface="Raleway"/>
                        <a:sym typeface="Raleway"/>
                      </a:endParaRPr>
                    </a:p>
                  </a:txBody>
                  <a:tcPr marT="19050" marB="19050" marR="28575" marL="28575" anchor="b">
                    <a:solidFill>
                      <a:srgbClr val="C9DAF8"/>
                    </a:solidFill>
                  </a:tcPr>
                </a:tc>
                <a:tc>
                  <a:txBody>
                    <a:bodyPr/>
                    <a:lstStyle/>
                    <a:p>
                      <a:pPr indent="0" lvl="0" marL="0" rtl="0" algn="l">
                        <a:lnSpc>
                          <a:spcPct val="115000"/>
                        </a:lnSpc>
                        <a:spcBef>
                          <a:spcPts val="0"/>
                        </a:spcBef>
                        <a:spcAft>
                          <a:spcPts val="0"/>
                        </a:spcAft>
                        <a:buNone/>
                      </a:pPr>
                      <a:r>
                        <a:rPr lang="en" sz="1000">
                          <a:latin typeface="Raleway"/>
                          <a:ea typeface="Raleway"/>
                          <a:cs typeface="Raleway"/>
                          <a:sym typeface="Raleway"/>
                        </a:rPr>
                        <a:t>Daily standup</a:t>
                      </a:r>
                      <a:endParaRPr sz="1000">
                        <a:latin typeface="Raleway"/>
                        <a:ea typeface="Raleway"/>
                        <a:cs typeface="Raleway"/>
                        <a:sym typeface="Raleway"/>
                      </a:endParaRPr>
                    </a:p>
                  </a:txBody>
                  <a:tcPr marT="19050" marB="19050" marR="28575" marL="28575" anchor="b">
                    <a:lnR cap="flat" cmpd="sng" w="9525">
                      <a:solidFill>
                        <a:srgbClr val="000000"/>
                      </a:solidFill>
                      <a:prstDash val="solid"/>
                      <a:round/>
                      <a:headEnd len="sm" w="sm" type="none"/>
                      <a:tailEnd len="sm" w="sm" type="none"/>
                    </a:lnR>
                    <a:solidFill>
                      <a:srgbClr val="C9DAF8"/>
                    </a:solidFill>
                  </a:tcPr>
                </a:tc>
              </a:tr>
              <a:tr h="200025">
                <a:tc vMerge="1"/>
                <a:tc>
                  <a:txBody>
                    <a:bodyPr/>
                    <a:lstStyle/>
                    <a:p>
                      <a:pPr indent="0" lvl="0" marL="0" rtl="0" algn="l">
                        <a:spcBef>
                          <a:spcPts val="0"/>
                        </a:spcBef>
                        <a:spcAft>
                          <a:spcPts val="0"/>
                        </a:spcAft>
                        <a:buNone/>
                      </a:pPr>
                      <a:r>
                        <a:t/>
                      </a:r>
                      <a:endParaRPr>
                        <a:latin typeface="Raleway"/>
                        <a:ea typeface="Raleway"/>
                        <a:cs typeface="Raleway"/>
                        <a:sym typeface="Raleway"/>
                      </a:endParaRPr>
                    </a:p>
                  </a:txBody>
                  <a:tcPr marT="19050" marB="19050" marR="28575" marL="28575" anchor="b">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latin typeface="Raleway"/>
                        <a:ea typeface="Raleway"/>
                        <a:cs typeface="Raleway"/>
                        <a:sym typeface="Raleway"/>
                      </a:endParaRPr>
                    </a:p>
                  </a:txBody>
                  <a:tcPr marT="19050" marB="19050" marR="28575" marL="28575" anchor="b">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latin typeface="Raleway"/>
                        <a:ea typeface="Raleway"/>
                        <a:cs typeface="Raleway"/>
                        <a:sym typeface="Raleway"/>
                      </a:endParaRPr>
                    </a:p>
                  </a:txBody>
                  <a:tcPr marT="19050" marB="19050" marR="28575" marL="28575" anchor="b">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latin typeface="Raleway"/>
                        <a:ea typeface="Raleway"/>
                        <a:cs typeface="Raleway"/>
                        <a:sym typeface="Raleway"/>
                      </a:endParaRPr>
                    </a:p>
                  </a:txBody>
                  <a:tcPr marT="19050" marB="19050" marR="28575" marL="28575" anchor="b">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latin typeface="Raleway"/>
                        <a:ea typeface="Raleway"/>
                        <a:cs typeface="Raleway"/>
                        <a:sym typeface="Raleway"/>
                      </a:endParaRPr>
                    </a:p>
                  </a:txBody>
                  <a:tcPr marT="19050" marB="19050" marR="28575" marL="28575" anchor="b">
                    <a:lnR cap="flat" cmpd="sng" w="9525">
                      <a:solidFill>
                        <a:srgbClr val="000000"/>
                      </a:solidFill>
                      <a:prstDash val="solid"/>
                      <a:round/>
                      <a:headEnd len="sm" w="sm" type="none"/>
                      <a:tailEnd len="sm" w="sm" type="none"/>
                    </a:lnR>
                    <a:lnB cap="flat" cmpd="sng" w="9525">
                      <a:solidFill>
                        <a:srgbClr val="000000"/>
                      </a:solidFill>
                      <a:prstDash val="solid"/>
                      <a:round/>
                      <a:headEnd len="sm" w="sm" type="none"/>
                      <a:tailEnd len="sm" w="sm" type="none"/>
                    </a:lnB>
                  </a:tcPr>
                </a:tc>
              </a:tr>
              <a:tr h="200025">
                <a:tc rowSpan="3">
                  <a:txBody>
                    <a:bodyPr/>
                    <a:lstStyle/>
                    <a:p>
                      <a:pPr indent="0" lvl="0" marL="0" rtl="0" algn="ctr">
                        <a:lnSpc>
                          <a:spcPct val="115000"/>
                        </a:lnSpc>
                        <a:spcBef>
                          <a:spcPts val="0"/>
                        </a:spcBef>
                        <a:spcAft>
                          <a:spcPts val="0"/>
                        </a:spcAft>
                        <a:buNone/>
                      </a:pPr>
                      <a:r>
                        <a:rPr b="1" lang="en" sz="1000">
                          <a:latin typeface="Raleway"/>
                          <a:ea typeface="Raleway"/>
                          <a:cs typeface="Raleway"/>
                          <a:sym typeface="Raleway"/>
                        </a:rPr>
                        <a:t>Week 5</a:t>
                      </a:r>
                      <a:endParaRPr b="1" sz="1000">
                        <a:latin typeface="Raleway"/>
                        <a:ea typeface="Raleway"/>
                        <a:cs typeface="Raleway"/>
                        <a:sym typeface="Raleway"/>
                      </a:endParaRPr>
                    </a:p>
                  </a:txBody>
                  <a:tcPr marT="19050" marB="19050" marR="28575" marL="28575" anchor="ctr">
                    <a:lnL cap="flat" cmpd="sng" w="9525">
                      <a:solidFill>
                        <a:srgbClr val="000000"/>
                      </a:solidFill>
                      <a:prstDash val="solid"/>
                      <a:round/>
                      <a:headEnd len="sm" w="sm" type="none"/>
                      <a:tailEnd len="sm" w="sm" type="none"/>
                    </a:lnL>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sz="1000">
                          <a:latin typeface="Raleway"/>
                          <a:ea typeface="Raleway"/>
                          <a:cs typeface="Raleway"/>
                          <a:sym typeface="Raleway"/>
                        </a:rPr>
                        <a:t>Monday</a:t>
                      </a:r>
                      <a:endParaRPr b="1" sz="1000">
                        <a:latin typeface="Raleway"/>
                        <a:ea typeface="Raleway"/>
                        <a:cs typeface="Raleway"/>
                        <a:sym typeface="Raleway"/>
                      </a:endParaRPr>
                    </a:p>
                  </a:txBody>
                  <a:tcPr marT="19050" marB="19050" marR="28575" marL="28575" anchor="b">
                    <a:lnT cap="flat" cmpd="sng" w="9525">
                      <a:solidFill>
                        <a:srgbClr val="000000"/>
                      </a:solidFill>
                      <a:prstDash val="solid"/>
                      <a:round/>
                      <a:headEnd len="sm" w="sm" type="none"/>
                      <a:tailEnd len="sm" w="sm" type="none"/>
                    </a:lnT>
                  </a:tcPr>
                </a:tc>
                <a:tc>
                  <a:txBody>
                    <a:bodyPr/>
                    <a:lstStyle/>
                    <a:p>
                      <a:pPr indent="0" lvl="0" marL="0" rtl="0" algn="l">
                        <a:lnSpc>
                          <a:spcPct val="115000"/>
                        </a:lnSpc>
                        <a:spcBef>
                          <a:spcPts val="0"/>
                        </a:spcBef>
                        <a:spcAft>
                          <a:spcPts val="0"/>
                        </a:spcAft>
                        <a:buNone/>
                      </a:pPr>
                      <a:r>
                        <a:rPr b="1" lang="en" sz="1000">
                          <a:latin typeface="Raleway"/>
                          <a:ea typeface="Raleway"/>
                          <a:cs typeface="Raleway"/>
                          <a:sym typeface="Raleway"/>
                        </a:rPr>
                        <a:t>Tuesday</a:t>
                      </a:r>
                      <a:endParaRPr b="1" sz="1000">
                        <a:latin typeface="Raleway"/>
                        <a:ea typeface="Raleway"/>
                        <a:cs typeface="Raleway"/>
                        <a:sym typeface="Raleway"/>
                      </a:endParaRPr>
                    </a:p>
                  </a:txBody>
                  <a:tcPr marT="19050" marB="19050" marR="28575" marL="28575" anchor="b">
                    <a:lnT cap="flat" cmpd="sng" w="9525">
                      <a:solidFill>
                        <a:srgbClr val="000000"/>
                      </a:solidFill>
                      <a:prstDash val="solid"/>
                      <a:round/>
                      <a:headEnd len="sm" w="sm" type="none"/>
                      <a:tailEnd len="sm" w="sm" type="none"/>
                    </a:lnT>
                  </a:tcPr>
                </a:tc>
                <a:tc>
                  <a:txBody>
                    <a:bodyPr/>
                    <a:lstStyle/>
                    <a:p>
                      <a:pPr indent="0" lvl="0" marL="0" rtl="0" algn="l">
                        <a:lnSpc>
                          <a:spcPct val="115000"/>
                        </a:lnSpc>
                        <a:spcBef>
                          <a:spcPts val="0"/>
                        </a:spcBef>
                        <a:spcAft>
                          <a:spcPts val="0"/>
                        </a:spcAft>
                        <a:buNone/>
                      </a:pPr>
                      <a:r>
                        <a:rPr b="1" lang="en" sz="1000">
                          <a:latin typeface="Raleway"/>
                          <a:ea typeface="Raleway"/>
                          <a:cs typeface="Raleway"/>
                          <a:sym typeface="Raleway"/>
                        </a:rPr>
                        <a:t>Wednesday</a:t>
                      </a:r>
                      <a:endParaRPr b="1" sz="1000">
                        <a:latin typeface="Raleway"/>
                        <a:ea typeface="Raleway"/>
                        <a:cs typeface="Raleway"/>
                        <a:sym typeface="Raleway"/>
                      </a:endParaRPr>
                    </a:p>
                  </a:txBody>
                  <a:tcPr marT="19050" marB="19050" marR="28575" marL="28575" anchor="b">
                    <a:lnT cap="flat" cmpd="sng" w="9525">
                      <a:solidFill>
                        <a:srgbClr val="000000"/>
                      </a:solidFill>
                      <a:prstDash val="solid"/>
                      <a:round/>
                      <a:headEnd len="sm" w="sm" type="none"/>
                      <a:tailEnd len="sm" w="sm" type="none"/>
                    </a:lnT>
                  </a:tcPr>
                </a:tc>
                <a:tc>
                  <a:txBody>
                    <a:bodyPr/>
                    <a:lstStyle/>
                    <a:p>
                      <a:pPr indent="0" lvl="0" marL="0" rtl="0" algn="l">
                        <a:lnSpc>
                          <a:spcPct val="115000"/>
                        </a:lnSpc>
                        <a:spcBef>
                          <a:spcPts val="0"/>
                        </a:spcBef>
                        <a:spcAft>
                          <a:spcPts val="0"/>
                        </a:spcAft>
                        <a:buNone/>
                      </a:pPr>
                      <a:r>
                        <a:rPr b="1" lang="en" sz="1000">
                          <a:latin typeface="Raleway"/>
                          <a:ea typeface="Raleway"/>
                          <a:cs typeface="Raleway"/>
                          <a:sym typeface="Raleway"/>
                        </a:rPr>
                        <a:t>Thursday</a:t>
                      </a:r>
                      <a:endParaRPr b="1" sz="1000">
                        <a:latin typeface="Raleway"/>
                        <a:ea typeface="Raleway"/>
                        <a:cs typeface="Raleway"/>
                        <a:sym typeface="Raleway"/>
                      </a:endParaRPr>
                    </a:p>
                  </a:txBody>
                  <a:tcPr marT="19050" marB="19050" marR="28575" marL="28575" anchor="b">
                    <a:lnT cap="flat" cmpd="sng" w="9525">
                      <a:solidFill>
                        <a:srgbClr val="000000"/>
                      </a:solidFill>
                      <a:prstDash val="solid"/>
                      <a:round/>
                      <a:headEnd len="sm" w="sm" type="none"/>
                      <a:tailEnd len="sm" w="sm" type="none"/>
                    </a:lnT>
                  </a:tcPr>
                </a:tc>
                <a:tc>
                  <a:txBody>
                    <a:bodyPr/>
                    <a:lstStyle/>
                    <a:p>
                      <a:pPr indent="0" lvl="0" marL="0" rtl="0" algn="l">
                        <a:lnSpc>
                          <a:spcPct val="115000"/>
                        </a:lnSpc>
                        <a:spcBef>
                          <a:spcPts val="0"/>
                        </a:spcBef>
                        <a:spcAft>
                          <a:spcPts val="0"/>
                        </a:spcAft>
                        <a:buNone/>
                      </a:pPr>
                      <a:r>
                        <a:rPr b="1" lang="en" sz="1000">
                          <a:latin typeface="Raleway"/>
                          <a:ea typeface="Raleway"/>
                          <a:cs typeface="Raleway"/>
                          <a:sym typeface="Raleway"/>
                        </a:rPr>
                        <a:t>Friday</a:t>
                      </a:r>
                      <a:endParaRPr b="1" sz="1000">
                        <a:latin typeface="Raleway"/>
                        <a:ea typeface="Raleway"/>
                        <a:cs typeface="Raleway"/>
                        <a:sym typeface="Raleway"/>
                      </a:endParaRPr>
                    </a:p>
                  </a:txBody>
                  <a:tcPr marT="19050" marB="19050" marR="28575" marL="28575" anchor="b">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tcPr>
                </a:tc>
              </a:tr>
              <a:tr h="200025">
                <a:tc vMerge="1"/>
                <a:tc>
                  <a:txBody>
                    <a:bodyPr/>
                    <a:lstStyle/>
                    <a:p>
                      <a:pPr indent="0" lvl="0" marL="0" rtl="0" algn="l">
                        <a:lnSpc>
                          <a:spcPct val="115000"/>
                        </a:lnSpc>
                        <a:spcBef>
                          <a:spcPts val="0"/>
                        </a:spcBef>
                        <a:spcAft>
                          <a:spcPts val="0"/>
                        </a:spcAft>
                        <a:buNone/>
                      </a:pPr>
                      <a:r>
                        <a:rPr lang="en" sz="1000">
                          <a:latin typeface="Raleway"/>
                          <a:ea typeface="Raleway"/>
                          <a:cs typeface="Raleway"/>
                          <a:sym typeface="Raleway"/>
                        </a:rPr>
                        <a:t>Daily standup</a:t>
                      </a:r>
                      <a:endParaRPr sz="1000">
                        <a:latin typeface="Raleway"/>
                        <a:ea typeface="Raleway"/>
                        <a:cs typeface="Raleway"/>
                        <a:sym typeface="Raleway"/>
                      </a:endParaRPr>
                    </a:p>
                  </a:txBody>
                  <a:tcPr marT="19050" marB="19050" marR="28575" marL="28575" anchor="b">
                    <a:solidFill>
                      <a:srgbClr val="C9DAF8"/>
                    </a:solidFill>
                  </a:tcPr>
                </a:tc>
                <a:tc>
                  <a:txBody>
                    <a:bodyPr/>
                    <a:lstStyle/>
                    <a:p>
                      <a:pPr indent="0" lvl="0" marL="0" rtl="0" algn="l">
                        <a:lnSpc>
                          <a:spcPct val="115000"/>
                        </a:lnSpc>
                        <a:spcBef>
                          <a:spcPts val="0"/>
                        </a:spcBef>
                        <a:spcAft>
                          <a:spcPts val="0"/>
                        </a:spcAft>
                        <a:buNone/>
                      </a:pPr>
                      <a:r>
                        <a:rPr lang="en" sz="1000">
                          <a:latin typeface="Raleway"/>
                          <a:ea typeface="Raleway"/>
                          <a:cs typeface="Raleway"/>
                          <a:sym typeface="Raleway"/>
                        </a:rPr>
                        <a:t>Daily standup</a:t>
                      </a:r>
                      <a:endParaRPr sz="1000">
                        <a:latin typeface="Raleway"/>
                        <a:ea typeface="Raleway"/>
                        <a:cs typeface="Raleway"/>
                        <a:sym typeface="Raleway"/>
                      </a:endParaRPr>
                    </a:p>
                  </a:txBody>
                  <a:tcPr marT="19050" marB="19050" marR="28575" marL="28575" anchor="b">
                    <a:solidFill>
                      <a:srgbClr val="C9DAF8"/>
                    </a:solidFill>
                  </a:tcPr>
                </a:tc>
                <a:tc>
                  <a:txBody>
                    <a:bodyPr/>
                    <a:lstStyle/>
                    <a:p>
                      <a:pPr indent="0" lvl="0" marL="0" rtl="0" algn="l">
                        <a:lnSpc>
                          <a:spcPct val="115000"/>
                        </a:lnSpc>
                        <a:spcBef>
                          <a:spcPts val="0"/>
                        </a:spcBef>
                        <a:spcAft>
                          <a:spcPts val="0"/>
                        </a:spcAft>
                        <a:buNone/>
                      </a:pPr>
                      <a:r>
                        <a:rPr lang="en" sz="1000">
                          <a:latin typeface="Raleway"/>
                          <a:ea typeface="Raleway"/>
                          <a:cs typeface="Raleway"/>
                          <a:sym typeface="Raleway"/>
                        </a:rPr>
                        <a:t>Daily standup</a:t>
                      </a:r>
                      <a:endParaRPr sz="1000">
                        <a:latin typeface="Raleway"/>
                        <a:ea typeface="Raleway"/>
                        <a:cs typeface="Raleway"/>
                        <a:sym typeface="Raleway"/>
                      </a:endParaRPr>
                    </a:p>
                  </a:txBody>
                  <a:tcPr marT="19050" marB="19050" marR="28575" marL="28575" anchor="b">
                    <a:solidFill>
                      <a:srgbClr val="C9DAF8"/>
                    </a:solidFill>
                  </a:tcPr>
                </a:tc>
                <a:tc>
                  <a:txBody>
                    <a:bodyPr/>
                    <a:lstStyle/>
                    <a:p>
                      <a:pPr indent="0" lvl="0" marL="0" rtl="0" algn="l">
                        <a:lnSpc>
                          <a:spcPct val="115000"/>
                        </a:lnSpc>
                        <a:spcBef>
                          <a:spcPts val="0"/>
                        </a:spcBef>
                        <a:spcAft>
                          <a:spcPts val="0"/>
                        </a:spcAft>
                        <a:buNone/>
                      </a:pPr>
                      <a:r>
                        <a:rPr lang="en" sz="1000">
                          <a:latin typeface="Raleway"/>
                          <a:ea typeface="Raleway"/>
                          <a:cs typeface="Raleway"/>
                          <a:sym typeface="Raleway"/>
                        </a:rPr>
                        <a:t>Daily standup</a:t>
                      </a:r>
                      <a:endParaRPr sz="1000">
                        <a:latin typeface="Raleway"/>
                        <a:ea typeface="Raleway"/>
                        <a:cs typeface="Raleway"/>
                        <a:sym typeface="Raleway"/>
                      </a:endParaRPr>
                    </a:p>
                  </a:txBody>
                  <a:tcPr marT="19050" marB="19050" marR="28575" marL="28575" anchor="b">
                    <a:solidFill>
                      <a:srgbClr val="C9DAF8"/>
                    </a:solidFill>
                  </a:tcPr>
                </a:tc>
                <a:tc>
                  <a:txBody>
                    <a:bodyPr/>
                    <a:lstStyle/>
                    <a:p>
                      <a:pPr indent="0" lvl="0" marL="0" rtl="0" algn="l">
                        <a:lnSpc>
                          <a:spcPct val="115000"/>
                        </a:lnSpc>
                        <a:spcBef>
                          <a:spcPts val="0"/>
                        </a:spcBef>
                        <a:spcAft>
                          <a:spcPts val="0"/>
                        </a:spcAft>
                        <a:buNone/>
                      </a:pPr>
                      <a:r>
                        <a:rPr lang="en" sz="1000">
                          <a:latin typeface="Raleway"/>
                          <a:ea typeface="Raleway"/>
                          <a:cs typeface="Raleway"/>
                          <a:sym typeface="Raleway"/>
                        </a:rPr>
                        <a:t>Daily standup</a:t>
                      </a:r>
                      <a:endParaRPr sz="1000">
                        <a:latin typeface="Raleway"/>
                        <a:ea typeface="Raleway"/>
                        <a:cs typeface="Raleway"/>
                        <a:sym typeface="Raleway"/>
                      </a:endParaRPr>
                    </a:p>
                  </a:txBody>
                  <a:tcPr marT="19050" marB="19050" marR="28575" marL="28575" anchor="b">
                    <a:lnR cap="flat" cmpd="sng" w="9525">
                      <a:solidFill>
                        <a:srgbClr val="000000"/>
                      </a:solidFill>
                      <a:prstDash val="solid"/>
                      <a:round/>
                      <a:headEnd len="sm" w="sm" type="none"/>
                      <a:tailEnd len="sm" w="sm" type="none"/>
                    </a:lnR>
                    <a:solidFill>
                      <a:srgbClr val="C9DAF8"/>
                    </a:solidFill>
                  </a:tcPr>
                </a:tc>
              </a:tr>
              <a:tr h="200025">
                <a:tc vMerge="1"/>
                <a:tc>
                  <a:txBody>
                    <a:bodyPr/>
                    <a:lstStyle/>
                    <a:p>
                      <a:pPr indent="0" lvl="0" marL="0" rtl="0" algn="l">
                        <a:spcBef>
                          <a:spcPts val="0"/>
                        </a:spcBef>
                        <a:spcAft>
                          <a:spcPts val="0"/>
                        </a:spcAft>
                        <a:buNone/>
                      </a:pPr>
                      <a:r>
                        <a:t/>
                      </a:r>
                      <a:endParaRPr>
                        <a:latin typeface="Raleway"/>
                        <a:ea typeface="Raleway"/>
                        <a:cs typeface="Raleway"/>
                        <a:sym typeface="Raleway"/>
                      </a:endParaRPr>
                    </a:p>
                  </a:txBody>
                  <a:tcPr marT="19050" marB="19050" marR="28575" marL="28575" anchor="b">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Raleway"/>
                          <a:ea typeface="Raleway"/>
                          <a:cs typeface="Raleway"/>
                          <a:sym typeface="Raleway"/>
                        </a:rPr>
                        <a:t>Prioritization</a:t>
                      </a:r>
                      <a:endParaRPr sz="1000">
                        <a:latin typeface="Raleway"/>
                        <a:ea typeface="Raleway"/>
                        <a:cs typeface="Raleway"/>
                        <a:sym typeface="Raleway"/>
                      </a:endParaRPr>
                    </a:p>
                  </a:txBody>
                  <a:tcPr marT="19050" marB="19050" marR="28575" marL="28575" anchor="b">
                    <a:lnB cap="flat" cmpd="sng" w="9525">
                      <a:solidFill>
                        <a:srgbClr val="000000"/>
                      </a:solidFill>
                      <a:prstDash val="solid"/>
                      <a:round/>
                      <a:headEnd len="sm" w="sm" type="none"/>
                      <a:tailEnd len="sm" w="sm" type="none"/>
                    </a:lnB>
                    <a:solidFill>
                      <a:srgbClr val="F4CCCC"/>
                    </a:solidFill>
                  </a:tcPr>
                </a:tc>
                <a:tc>
                  <a:txBody>
                    <a:bodyPr/>
                    <a:lstStyle/>
                    <a:p>
                      <a:pPr indent="0" lvl="0" marL="0" rtl="0" algn="l">
                        <a:lnSpc>
                          <a:spcPct val="115000"/>
                        </a:lnSpc>
                        <a:spcBef>
                          <a:spcPts val="0"/>
                        </a:spcBef>
                        <a:spcAft>
                          <a:spcPts val="0"/>
                        </a:spcAft>
                        <a:buNone/>
                      </a:pPr>
                      <a:r>
                        <a:rPr lang="en" sz="1000">
                          <a:latin typeface="Raleway"/>
                          <a:ea typeface="Raleway"/>
                          <a:cs typeface="Raleway"/>
                          <a:sym typeface="Raleway"/>
                        </a:rPr>
                        <a:t>Backlog Refinement</a:t>
                      </a:r>
                      <a:endParaRPr sz="1000">
                        <a:latin typeface="Raleway"/>
                        <a:ea typeface="Raleway"/>
                        <a:cs typeface="Raleway"/>
                        <a:sym typeface="Raleway"/>
                      </a:endParaRPr>
                    </a:p>
                  </a:txBody>
                  <a:tcPr marT="19050" marB="19050" marR="28575" marL="28575" anchor="b">
                    <a:lnB cap="flat" cmpd="sng" w="9525">
                      <a:solidFill>
                        <a:srgbClr val="000000"/>
                      </a:solidFill>
                      <a:prstDash val="solid"/>
                      <a:round/>
                      <a:headEnd len="sm" w="sm" type="none"/>
                      <a:tailEnd len="sm" w="sm" type="none"/>
                    </a:lnB>
                    <a:solidFill>
                      <a:srgbClr val="FFF2CC"/>
                    </a:solidFill>
                  </a:tcPr>
                </a:tc>
                <a:tc>
                  <a:txBody>
                    <a:bodyPr/>
                    <a:lstStyle/>
                    <a:p>
                      <a:pPr indent="0" lvl="0" marL="0" rtl="0" algn="l">
                        <a:lnSpc>
                          <a:spcPct val="115000"/>
                        </a:lnSpc>
                        <a:spcBef>
                          <a:spcPts val="0"/>
                        </a:spcBef>
                        <a:spcAft>
                          <a:spcPts val="0"/>
                        </a:spcAft>
                        <a:buNone/>
                      </a:pPr>
                      <a:r>
                        <a:rPr lang="en" sz="1000">
                          <a:latin typeface="Raleway"/>
                          <a:ea typeface="Raleway"/>
                          <a:cs typeface="Raleway"/>
                          <a:sym typeface="Raleway"/>
                        </a:rPr>
                        <a:t>Demo</a:t>
                      </a:r>
                      <a:endParaRPr sz="1000">
                        <a:latin typeface="Raleway"/>
                        <a:ea typeface="Raleway"/>
                        <a:cs typeface="Raleway"/>
                        <a:sym typeface="Raleway"/>
                      </a:endParaRPr>
                    </a:p>
                  </a:txBody>
                  <a:tcPr marT="19050" marB="19050" marR="28575" marL="28575" anchor="b">
                    <a:lnB cap="flat" cmpd="sng" w="9525">
                      <a:solidFill>
                        <a:srgbClr val="000000"/>
                      </a:solidFill>
                      <a:prstDash val="solid"/>
                      <a:round/>
                      <a:headEnd len="sm" w="sm" type="none"/>
                      <a:tailEnd len="sm" w="sm" type="none"/>
                    </a:lnB>
                    <a:solidFill>
                      <a:srgbClr val="D9EAD3"/>
                    </a:solidFill>
                  </a:tcPr>
                </a:tc>
                <a:tc>
                  <a:txBody>
                    <a:bodyPr/>
                    <a:lstStyle/>
                    <a:p>
                      <a:pPr indent="0" lvl="0" marL="0" rtl="0" algn="l">
                        <a:lnSpc>
                          <a:spcPct val="115000"/>
                        </a:lnSpc>
                        <a:spcBef>
                          <a:spcPts val="0"/>
                        </a:spcBef>
                        <a:spcAft>
                          <a:spcPts val="0"/>
                        </a:spcAft>
                        <a:buNone/>
                      </a:pPr>
                      <a:r>
                        <a:rPr lang="en" sz="1000">
                          <a:latin typeface="Raleway"/>
                          <a:ea typeface="Raleway"/>
                          <a:cs typeface="Raleway"/>
                          <a:sym typeface="Raleway"/>
                        </a:rPr>
                        <a:t>Sprint Retrospective</a:t>
                      </a:r>
                      <a:endParaRPr sz="1000">
                        <a:latin typeface="Raleway"/>
                        <a:ea typeface="Raleway"/>
                        <a:cs typeface="Raleway"/>
                        <a:sym typeface="Raleway"/>
                      </a:endParaRPr>
                    </a:p>
                  </a:txBody>
                  <a:tcPr marT="19050" marB="19050" marR="28575" marL="28575" anchor="b">
                    <a:lnR cap="flat" cmpd="sng" w="9525">
                      <a:solidFill>
                        <a:srgbClr val="000000"/>
                      </a:solidFill>
                      <a:prstDash val="solid"/>
                      <a:round/>
                      <a:headEnd len="sm" w="sm" type="none"/>
                      <a:tailEnd len="sm" w="sm" type="none"/>
                    </a:lnR>
                    <a:lnB cap="flat" cmpd="sng" w="9525">
                      <a:solidFill>
                        <a:srgbClr val="000000"/>
                      </a:solidFill>
                      <a:prstDash val="solid"/>
                      <a:round/>
                      <a:headEnd len="sm" w="sm" type="none"/>
                      <a:tailEnd len="sm" w="sm" type="none"/>
                    </a:lnB>
                    <a:solidFill>
                      <a:srgbClr val="EAD1DC"/>
                    </a:solidFill>
                  </a:tcPr>
                </a:tc>
              </a:tr>
            </a:tbl>
          </a:graphicData>
        </a:graphic>
      </p:graphicFrame>
      <p:sp>
        <p:nvSpPr>
          <p:cNvPr id="355" name="Google Shape;355;p48"/>
          <p:cNvSpPr txBox="1"/>
          <p:nvPr/>
        </p:nvSpPr>
        <p:spPr>
          <a:xfrm>
            <a:off x="6355325" y="903025"/>
            <a:ext cx="2641200" cy="38175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SzPts val="1200"/>
              <a:buFont typeface="Raleway"/>
              <a:buAutoNum type="arabicPeriod"/>
            </a:pPr>
            <a:r>
              <a:rPr lang="en" sz="1200">
                <a:highlight>
                  <a:srgbClr val="C9DAF8"/>
                </a:highlight>
                <a:latin typeface="Raleway"/>
                <a:ea typeface="Raleway"/>
                <a:cs typeface="Raleway"/>
                <a:sym typeface="Raleway"/>
              </a:rPr>
              <a:t>Daily Standup</a:t>
            </a:r>
            <a:r>
              <a:rPr lang="en" sz="1200">
                <a:latin typeface="Raleway"/>
                <a:ea typeface="Raleway"/>
                <a:cs typeface="Raleway"/>
                <a:sym typeface="Raleway"/>
              </a:rPr>
              <a:t> (15 minutes each day) </a:t>
            </a:r>
            <a:endParaRPr sz="1200">
              <a:latin typeface="Raleway"/>
              <a:ea typeface="Raleway"/>
              <a:cs typeface="Raleway"/>
              <a:sym typeface="Raleway"/>
            </a:endParaRPr>
          </a:p>
          <a:p>
            <a:pPr indent="0" lvl="0" marL="457200" rtl="0" algn="l">
              <a:spcBef>
                <a:spcPts val="0"/>
              </a:spcBef>
              <a:spcAft>
                <a:spcPts val="0"/>
              </a:spcAft>
              <a:buNone/>
            </a:pPr>
            <a:r>
              <a:rPr lang="en" sz="1200">
                <a:latin typeface="Raleway"/>
                <a:ea typeface="Raleway"/>
                <a:cs typeface="Raleway"/>
                <a:sym typeface="Raleway"/>
              </a:rPr>
              <a:t>Attendees: Scrum team</a:t>
            </a:r>
            <a:endParaRPr sz="1200">
              <a:latin typeface="Raleway"/>
              <a:ea typeface="Raleway"/>
              <a:cs typeface="Raleway"/>
              <a:sym typeface="Raleway"/>
            </a:endParaRPr>
          </a:p>
          <a:p>
            <a:pPr indent="-304800" lvl="0" marL="457200" rtl="0" algn="l">
              <a:spcBef>
                <a:spcPts val="1000"/>
              </a:spcBef>
              <a:spcAft>
                <a:spcPts val="0"/>
              </a:spcAft>
              <a:buSzPts val="1200"/>
              <a:buFont typeface="Raleway"/>
              <a:buAutoNum type="arabicPeriod"/>
            </a:pPr>
            <a:r>
              <a:rPr lang="en" sz="1200">
                <a:highlight>
                  <a:srgbClr val="FFF2CC"/>
                </a:highlight>
                <a:latin typeface="Raleway"/>
                <a:ea typeface="Raleway"/>
                <a:cs typeface="Raleway"/>
                <a:sym typeface="Raleway"/>
              </a:rPr>
              <a:t>Backlog Refinement </a:t>
            </a:r>
            <a:r>
              <a:rPr lang="en" sz="1200">
                <a:latin typeface="Raleway"/>
                <a:ea typeface="Raleway"/>
                <a:cs typeface="Raleway"/>
                <a:sym typeface="Raleway"/>
              </a:rPr>
              <a:t>(1 hour, 1 week before new sprint begins)</a:t>
            </a:r>
            <a:endParaRPr sz="1200">
              <a:latin typeface="Raleway"/>
              <a:ea typeface="Raleway"/>
              <a:cs typeface="Raleway"/>
              <a:sym typeface="Raleway"/>
            </a:endParaRPr>
          </a:p>
          <a:p>
            <a:pPr indent="0" lvl="0" marL="457200" rtl="0" algn="l">
              <a:spcBef>
                <a:spcPts val="0"/>
              </a:spcBef>
              <a:spcAft>
                <a:spcPts val="0"/>
              </a:spcAft>
              <a:buNone/>
            </a:pPr>
            <a:r>
              <a:rPr lang="en" sz="1200">
                <a:solidFill>
                  <a:srgbClr val="000000"/>
                </a:solidFill>
                <a:latin typeface="Raleway"/>
                <a:ea typeface="Raleway"/>
                <a:cs typeface="Raleway"/>
                <a:sym typeface="Raleway"/>
              </a:rPr>
              <a:t>Attendees: Scrum team</a:t>
            </a:r>
            <a:endParaRPr sz="1200">
              <a:latin typeface="Raleway"/>
              <a:ea typeface="Raleway"/>
              <a:cs typeface="Raleway"/>
              <a:sym typeface="Raleway"/>
            </a:endParaRPr>
          </a:p>
          <a:p>
            <a:pPr indent="-304800" lvl="0" marL="457200" rtl="0" algn="l">
              <a:spcBef>
                <a:spcPts val="1000"/>
              </a:spcBef>
              <a:spcAft>
                <a:spcPts val="0"/>
              </a:spcAft>
              <a:buSzPts val="1200"/>
              <a:buFont typeface="Raleway"/>
              <a:buAutoNum type="arabicPeriod"/>
            </a:pPr>
            <a:r>
              <a:rPr lang="en" sz="1200">
                <a:highlight>
                  <a:srgbClr val="D9EAD3"/>
                </a:highlight>
                <a:latin typeface="Raleway"/>
                <a:ea typeface="Raleway"/>
                <a:cs typeface="Raleway"/>
                <a:sym typeface="Raleway"/>
              </a:rPr>
              <a:t>Demo</a:t>
            </a:r>
            <a:r>
              <a:rPr lang="en" sz="1200">
                <a:latin typeface="Raleway"/>
                <a:ea typeface="Raleway"/>
                <a:cs typeface="Raleway"/>
                <a:sym typeface="Raleway"/>
              </a:rPr>
              <a:t>(½ - 1 hour, the day before the end of the sprint) </a:t>
            </a:r>
            <a:r>
              <a:rPr lang="en" sz="1200">
                <a:solidFill>
                  <a:srgbClr val="000000"/>
                </a:solidFill>
                <a:latin typeface="Raleway"/>
                <a:ea typeface="Raleway"/>
                <a:cs typeface="Raleway"/>
                <a:sym typeface="Raleway"/>
              </a:rPr>
              <a:t>Attendees: Scrum team, Business Stakeholders</a:t>
            </a:r>
            <a:endParaRPr sz="1200">
              <a:latin typeface="Raleway"/>
              <a:ea typeface="Raleway"/>
              <a:cs typeface="Raleway"/>
              <a:sym typeface="Raleway"/>
            </a:endParaRPr>
          </a:p>
          <a:p>
            <a:pPr indent="-304800" lvl="0" marL="457200" rtl="0" algn="l">
              <a:spcBef>
                <a:spcPts val="1000"/>
              </a:spcBef>
              <a:spcAft>
                <a:spcPts val="0"/>
              </a:spcAft>
              <a:buSzPts val="1200"/>
              <a:buFont typeface="Raleway"/>
              <a:buAutoNum type="arabicPeriod"/>
            </a:pPr>
            <a:r>
              <a:rPr lang="en" sz="1200">
                <a:highlight>
                  <a:srgbClr val="E6B8AF"/>
                </a:highlight>
                <a:latin typeface="Raleway"/>
                <a:ea typeface="Raleway"/>
                <a:cs typeface="Raleway"/>
                <a:sym typeface="Raleway"/>
              </a:rPr>
              <a:t>Sprint Planning</a:t>
            </a:r>
            <a:r>
              <a:rPr lang="en" sz="1200">
                <a:latin typeface="Raleway"/>
                <a:ea typeface="Raleway"/>
                <a:cs typeface="Raleway"/>
                <a:sym typeface="Raleway"/>
              </a:rPr>
              <a:t>(</a:t>
            </a:r>
            <a:r>
              <a:rPr lang="en" sz="1200">
                <a:solidFill>
                  <a:srgbClr val="000000"/>
                </a:solidFill>
                <a:latin typeface="Raleway"/>
                <a:ea typeface="Raleway"/>
                <a:cs typeface="Raleway"/>
                <a:sym typeface="Raleway"/>
              </a:rPr>
              <a:t>½ - </a:t>
            </a:r>
            <a:r>
              <a:rPr lang="en" sz="1200">
                <a:solidFill>
                  <a:srgbClr val="000000"/>
                </a:solidFill>
                <a:latin typeface="Raleway"/>
                <a:ea typeface="Raleway"/>
                <a:cs typeface="Raleway"/>
                <a:sym typeface="Raleway"/>
              </a:rPr>
              <a:t>1</a:t>
            </a:r>
            <a:r>
              <a:rPr lang="en" sz="1200">
                <a:solidFill>
                  <a:srgbClr val="000000"/>
                </a:solidFill>
                <a:latin typeface="Raleway"/>
                <a:ea typeface="Raleway"/>
                <a:cs typeface="Raleway"/>
                <a:sym typeface="Raleway"/>
              </a:rPr>
              <a:t> hour, day 1 of new sprint) Attendees: Scrum team</a:t>
            </a:r>
            <a:endParaRPr sz="1200">
              <a:solidFill>
                <a:srgbClr val="000000"/>
              </a:solidFill>
              <a:latin typeface="Raleway"/>
              <a:ea typeface="Raleway"/>
              <a:cs typeface="Raleway"/>
              <a:sym typeface="Raleway"/>
            </a:endParaRPr>
          </a:p>
          <a:p>
            <a:pPr indent="-304800" lvl="0" marL="457200" rtl="0" algn="l">
              <a:spcBef>
                <a:spcPts val="1000"/>
              </a:spcBef>
              <a:spcAft>
                <a:spcPts val="0"/>
              </a:spcAft>
              <a:buClr>
                <a:srgbClr val="000000"/>
              </a:buClr>
              <a:buSzPts val="1200"/>
              <a:buFont typeface="Raleway"/>
              <a:buAutoNum type="arabicPeriod"/>
            </a:pPr>
            <a:r>
              <a:rPr lang="en" sz="1200">
                <a:solidFill>
                  <a:srgbClr val="000000"/>
                </a:solidFill>
                <a:highlight>
                  <a:srgbClr val="EAD1DC"/>
                </a:highlight>
                <a:latin typeface="Raleway"/>
                <a:ea typeface="Raleway"/>
                <a:cs typeface="Raleway"/>
                <a:sym typeface="Raleway"/>
              </a:rPr>
              <a:t>Sprint </a:t>
            </a:r>
            <a:r>
              <a:rPr lang="en" sz="1200">
                <a:solidFill>
                  <a:srgbClr val="000000"/>
                </a:solidFill>
                <a:highlight>
                  <a:srgbClr val="EAD1DC"/>
                </a:highlight>
                <a:latin typeface="Raleway"/>
                <a:ea typeface="Raleway"/>
                <a:cs typeface="Raleway"/>
                <a:sym typeface="Raleway"/>
              </a:rPr>
              <a:t>Retrospective</a:t>
            </a:r>
            <a:r>
              <a:rPr lang="en" sz="1200">
                <a:solidFill>
                  <a:srgbClr val="000000"/>
                </a:solidFill>
                <a:latin typeface="Raleway"/>
                <a:ea typeface="Raleway"/>
                <a:cs typeface="Raleway"/>
                <a:sym typeface="Raleway"/>
              </a:rPr>
              <a:t>(½ hour, last day of the sprint)</a:t>
            </a:r>
            <a:endParaRPr sz="1200">
              <a:solidFill>
                <a:srgbClr val="000000"/>
              </a:solidFill>
              <a:latin typeface="Raleway"/>
              <a:ea typeface="Raleway"/>
              <a:cs typeface="Raleway"/>
              <a:sym typeface="Raleway"/>
            </a:endParaRPr>
          </a:p>
          <a:p>
            <a:pPr indent="0" lvl="0" marL="457200" rtl="0" algn="l">
              <a:spcBef>
                <a:spcPts val="0"/>
              </a:spcBef>
              <a:spcAft>
                <a:spcPts val="1000"/>
              </a:spcAft>
              <a:buNone/>
            </a:pPr>
            <a:r>
              <a:rPr lang="en" sz="1200">
                <a:latin typeface="Raleway"/>
                <a:ea typeface="Raleway"/>
                <a:cs typeface="Raleway"/>
                <a:sym typeface="Raleway"/>
              </a:rPr>
              <a:t>Attendees: Scrum team</a:t>
            </a:r>
            <a:endParaRPr sz="1200">
              <a:latin typeface="Raleway"/>
              <a:ea typeface="Raleway"/>
              <a:cs typeface="Raleway"/>
              <a:sym typeface="Raleway"/>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49"/>
          <p:cNvSpPr txBox="1"/>
          <p:nvPr>
            <p:ph type="title"/>
          </p:nvPr>
        </p:nvSpPr>
        <p:spPr>
          <a:xfrm>
            <a:off x="144900" y="-23700"/>
            <a:ext cx="7688700" cy="535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Daily Scrum</a:t>
            </a:r>
            <a:endParaRPr/>
          </a:p>
        </p:txBody>
      </p:sp>
      <p:sp>
        <p:nvSpPr>
          <p:cNvPr id="361" name="Google Shape;361;p49"/>
          <p:cNvSpPr/>
          <p:nvPr/>
        </p:nvSpPr>
        <p:spPr>
          <a:xfrm>
            <a:off x="312925" y="940650"/>
            <a:ext cx="3601200" cy="2145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 sz="1200">
                <a:latin typeface="Raleway"/>
                <a:ea typeface="Raleway"/>
                <a:cs typeface="Raleway"/>
                <a:sym typeface="Raleway"/>
              </a:rPr>
              <a:t>Keep in mind:</a:t>
            </a:r>
            <a:endParaRPr sz="1200">
              <a:latin typeface="Raleway"/>
              <a:ea typeface="Raleway"/>
              <a:cs typeface="Raleway"/>
              <a:sym typeface="Raleway"/>
            </a:endParaRPr>
          </a:p>
          <a:p>
            <a:pPr indent="-241300" lvl="0" marL="342900" marR="0" rtl="0" algn="l">
              <a:lnSpc>
                <a:spcPct val="100000"/>
              </a:lnSpc>
              <a:spcBef>
                <a:spcPts val="1000"/>
              </a:spcBef>
              <a:spcAft>
                <a:spcPts val="0"/>
              </a:spcAft>
              <a:buSzPts val="1200"/>
              <a:buFont typeface="Raleway"/>
              <a:buChar char="●"/>
            </a:pPr>
            <a:r>
              <a:rPr lang="en" sz="1200">
                <a:latin typeface="Raleway"/>
                <a:ea typeface="Raleway"/>
                <a:cs typeface="Raleway"/>
                <a:sym typeface="Raleway"/>
              </a:rPr>
              <a:t>Same Place, Same Time</a:t>
            </a:r>
            <a:endParaRPr sz="1200">
              <a:latin typeface="Raleway"/>
              <a:ea typeface="Raleway"/>
              <a:cs typeface="Raleway"/>
              <a:sym typeface="Raleway"/>
            </a:endParaRPr>
          </a:p>
          <a:p>
            <a:pPr indent="-241300" lvl="0" marL="342900" marR="0" rtl="0" algn="l">
              <a:lnSpc>
                <a:spcPct val="100000"/>
              </a:lnSpc>
              <a:spcBef>
                <a:spcPts val="1000"/>
              </a:spcBef>
              <a:spcAft>
                <a:spcPts val="0"/>
              </a:spcAft>
              <a:buSzPts val="1200"/>
              <a:buFont typeface="Raleway"/>
              <a:buChar char="●"/>
            </a:pPr>
            <a:r>
              <a:rPr lang="en" sz="1200">
                <a:latin typeface="Raleway"/>
                <a:ea typeface="Raleway"/>
                <a:cs typeface="Raleway"/>
                <a:sym typeface="Raleway"/>
              </a:rPr>
              <a:t>Stand-up to keep it focused</a:t>
            </a:r>
            <a:endParaRPr sz="1200">
              <a:latin typeface="Raleway"/>
              <a:ea typeface="Raleway"/>
              <a:cs typeface="Raleway"/>
              <a:sym typeface="Raleway"/>
            </a:endParaRPr>
          </a:p>
          <a:p>
            <a:pPr indent="-241300" lvl="0" marL="342900" marR="0" rtl="0" algn="l">
              <a:lnSpc>
                <a:spcPct val="100000"/>
              </a:lnSpc>
              <a:spcBef>
                <a:spcPts val="1000"/>
              </a:spcBef>
              <a:spcAft>
                <a:spcPts val="0"/>
              </a:spcAft>
              <a:buSzPts val="1200"/>
              <a:buFont typeface="Raleway"/>
              <a:buChar char="●"/>
            </a:pPr>
            <a:r>
              <a:rPr lang="en" sz="1200">
                <a:latin typeface="Raleway"/>
                <a:ea typeface="Raleway"/>
                <a:cs typeface="Raleway"/>
                <a:sym typeface="Raleway"/>
              </a:rPr>
              <a:t>Focus on the backlog – but don’t be too task oriented</a:t>
            </a:r>
            <a:endParaRPr sz="1200">
              <a:latin typeface="Raleway"/>
              <a:ea typeface="Raleway"/>
              <a:cs typeface="Raleway"/>
              <a:sym typeface="Raleway"/>
            </a:endParaRPr>
          </a:p>
          <a:p>
            <a:pPr indent="-241300" lvl="0" marL="342900" marR="0" rtl="0" algn="l">
              <a:lnSpc>
                <a:spcPct val="100000"/>
              </a:lnSpc>
              <a:spcBef>
                <a:spcPts val="1000"/>
              </a:spcBef>
              <a:spcAft>
                <a:spcPts val="0"/>
              </a:spcAft>
              <a:buSzPts val="1200"/>
              <a:buFont typeface="Raleway"/>
              <a:buChar char="●"/>
            </a:pPr>
            <a:r>
              <a:rPr lang="en" sz="1200">
                <a:latin typeface="Raleway"/>
                <a:ea typeface="Raleway"/>
                <a:cs typeface="Raleway"/>
                <a:sym typeface="Raleway"/>
              </a:rPr>
              <a:t>Keep a Blockage list and use it to Start the Day</a:t>
            </a:r>
            <a:endParaRPr sz="1200">
              <a:latin typeface="Raleway"/>
              <a:ea typeface="Raleway"/>
              <a:cs typeface="Raleway"/>
              <a:sym typeface="Raleway"/>
            </a:endParaRPr>
          </a:p>
          <a:p>
            <a:pPr indent="-241300" lvl="0" marL="342900" marR="0" rtl="0" algn="l">
              <a:lnSpc>
                <a:spcPct val="100000"/>
              </a:lnSpc>
              <a:spcBef>
                <a:spcPts val="1000"/>
              </a:spcBef>
              <a:spcAft>
                <a:spcPts val="0"/>
              </a:spcAft>
              <a:buSzPts val="1200"/>
              <a:buFont typeface="Raleway"/>
              <a:buChar char="●"/>
            </a:pPr>
            <a:r>
              <a:rPr lang="en" sz="1200">
                <a:latin typeface="Raleway"/>
                <a:ea typeface="Raleway"/>
                <a:cs typeface="Raleway"/>
                <a:sym typeface="Raleway"/>
              </a:rPr>
              <a:t>Huddle so that everyone can hear </a:t>
            </a:r>
            <a:endParaRPr sz="1200">
              <a:latin typeface="Raleway"/>
              <a:ea typeface="Raleway"/>
              <a:cs typeface="Raleway"/>
              <a:sym typeface="Raleway"/>
            </a:endParaRPr>
          </a:p>
          <a:p>
            <a:pPr indent="-241300" lvl="0" marL="342900" marR="0" rtl="0" algn="l">
              <a:lnSpc>
                <a:spcPct val="100000"/>
              </a:lnSpc>
              <a:spcBef>
                <a:spcPts val="1000"/>
              </a:spcBef>
              <a:spcAft>
                <a:spcPts val="0"/>
              </a:spcAft>
              <a:buSzPts val="1200"/>
              <a:buFont typeface="Raleway"/>
              <a:buChar char="●"/>
            </a:pPr>
            <a:r>
              <a:rPr lang="en" sz="1200">
                <a:latin typeface="Raleway"/>
                <a:ea typeface="Raleway"/>
                <a:cs typeface="Raleway"/>
                <a:sym typeface="Raleway"/>
              </a:rPr>
              <a:t>Signal the end with a comment to keep energy up</a:t>
            </a:r>
            <a:endParaRPr sz="1200">
              <a:latin typeface="Raleway"/>
              <a:ea typeface="Raleway"/>
              <a:cs typeface="Raleway"/>
              <a:sym typeface="Raleway"/>
            </a:endParaRPr>
          </a:p>
          <a:p>
            <a:pPr indent="-241300" lvl="0" marL="342900" marR="0" rtl="0" algn="l">
              <a:lnSpc>
                <a:spcPct val="100000"/>
              </a:lnSpc>
              <a:spcBef>
                <a:spcPts val="1000"/>
              </a:spcBef>
              <a:spcAft>
                <a:spcPts val="0"/>
              </a:spcAft>
              <a:buSzPts val="1200"/>
              <a:buFont typeface="Raleway"/>
              <a:buChar char="●"/>
            </a:pPr>
            <a:r>
              <a:rPr lang="en" sz="1200">
                <a:latin typeface="Raleway"/>
                <a:ea typeface="Raleway"/>
                <a:cs typeface="Raleway"/>
                <a:sym typeface="Raleway"/>
              </a:rPr>
              <a:t>Late arrivals speak first</a:t>
            </a:r>
            <a:endParaRPr sz="1200">
              <a:latin typeface="Raleway"/>
              <a:ea typeface="Raleway"/>
              <a:cs typeface="Raleway"/>
              <a:sym typeface="Raleway"/>
            </a:endParaRPr>
          </a:p>
          <a:p>
            <a:pPr indent="-241300" lvl="0" marL="342900" marR="0" rtl="0" algn="l">
              <a:lnSpc>
                <a:spcPct val="100000"/>
              </a:lnSpc>
              <a:spcBef>
                <a:spcPts val="1000"/>
              </a:spcBef>
              <a:spcAft>
                <a:spcPts val="0"/>
              </a:spcAft>
              <a:buSzPts val="1200"/>
              <a:buFont typeface="Raleway"/>
              <a:buChar char="●"/>
            </a:pPr>
            <a:r>
              <a:rPr lang="en" sz="1200">
                <a:latin typeface="Raleway"/>
                <a:ea typeface="Raleway"/>
                <a:cs typeface="Raleway"/>
                <a:sym typeface="Raleway"/>
              </a:rPr>
              <a:t>Rotate facilitator</a:t>
            </a:r>
            <a:endParaRPr sz="1200">
              <a:latin typeface="Raleway"/>
              <a:ea typeface="Raleway"/>
              <a:cs typeface="Raleway"/>
              <a:sym typeface="Raleway"/>
            </a:endParaRPr>
          </a:p>
          <a:p>
            <a:pPr indent="-241300" lvl="0" marL="342900" marR="0" rtl="0" algn="l">
              <a:lnSpc>
                <a:spcPct val="100000"/>
              </a:lnSpc>
              <a:spcBef>
                <a:spcPts val="1000"/>
              </a:spcBef>
              <a:spcAft>
                <a:spcPts val="1000"/>
              </a:spcAft>
              <a:buSzPts val="1200"/>
              <a:buFont typeface="Raleway"/>
              <a:buChar char="●"/>
            </a:pPr>
            <a:r>
              <a:rPr lang="en" sz="1200">
                <a:latin typeface="Raleway"/>
                <a:ea typeface="Raleway"/>
                <a:cs typeface="Raleway"/>
                <a:sym typeface="Raleway"/>
              </a:rPr>
              <a:t>Many faces of Jack Sparrow</a:t>
            </a:r>
            <a:endParaRPr sz="1200">
              <a:latin typeface="Raleway"/>
              <a:ea typeface="Raleway"/>
              <a:cs typeface="Raleway"/>
              <a:sym typeface="Raleway"/>
            </a:endParaRPr>
          </a:p>
        </p:txBody>
      </p:sp>
      <p:pic>
        <p:nvPicPr>
          <p:cNvPr descr="Image result for daily stand-up clear background" id="362" name="Google Shape;362;p49"/>
          <p:cNvPicPr preferRelativeResize="0"/>
          <p:nvPr/>
        </p:nvPicPr>
        <p:blipFill rotWithShape="1">
          <a:blip r:embed="rId3">
            <a:alphaModFix/>
          </a:blip>
          <a:srcRect b="0" l="0" r="0" t="0"/>
          <a:stretch/>
        </p:blipFill>
        <p:spPr>
          <a:xfrm>
            <a:off x="3842745" y="38691"/>
            <a:ext cx="5238750" cy="3352801"/>
          </a:xfrm>
          <a:prstGeom prst="rect">
            <a:avLst/>
          </a:prstGeom>
          <a:noFill/>
          <a:ln>
            <a:noFill/>
          </a:ln>
        </p:spPr>
      </p:pic>
      <p:sp>
        <p:nvSpPr>
          <p:cNvPr id="363" name="Google Shape;363;p49"/>
          <p:cNvSpPr/>
          <p:nvPr/>
        </p:nvSpPr>
        <p:spPr>
          <a:xfrm>
            <a:off x="5650700" y="3450750"/>
            <a:ext cx="3430800" cy="1617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100"/>
              <a:buFont typeface="Arial"/>
              <a:buNone/>
            </a:pPr>
            <a:r>
              <a:rPr lang="en" sz="1200">
                <a:latin typeface="Raleway"/>
                <a:ea typeface="Raleway"/>
                <a:cs typeface="Raleway"/>
                <a:sym typeface="Raleway"/>
              </a:rPr>
              <a:t>Speak about:</a:t>
            </a:r>
            <a:endParaRPr sz="1200">
              <a:latin typeface="Raleway"/>
              <a:ea typeface="Raleway"/>
              <a:cs typeface="Raleway"/>
              <a:sym typeface="Raleway"/>
            </a:endParaRPr>
          </a:p>
          <a:p>
            <a:pPr indent="-241300" lvl="0" marL="342900" marR="0" rtl="0" algn="l">
              <a:lnSpc>
                <a:spcPct val="100000"/>
              </a:lnSpc>
              <a:spcBef>
                <a:spcPts val="1000"/>
              </a:spcBef>
              <a:spcAft>
                <a:spcPts val="0"/>
              </a:spcAft>
              <a:buSzPts val="1200"/>
              <a:buFont typeface="Raleway"/>
              <a:buChar char="●"/>
            </a:pPr>
            <a:r>
              <a:rPr lang="en" sz="1200">
                <a:latin typeface="Raleway"/>
                <a:ea typeface="Raleway"/>
                <a:cs typeface="Raleway"/>
                <a:sym typeface="Raleway"/>
              </a:rPr>
              <a:t>What did I do yesterday?</a:t>
            </a:r>
            <a:endParaRPr sz="1200">
              <a:latin typeface="Raleway"/>
              <a:ea typeface="Raleway"/>
              <a:cs typeface="Raleway"/>
              <a:sym typeface="Raleway"/>
            </a:endParaRPr>
          </a:p>
          <a:p>
            <a:pPr indent="-241300" lvl="0" marL="342900" marR="0" rtl="0" algn="l">
              <a:lnSpc>
                <a:spcPct val="100000"/>
              </a:lnSpc>
              <a:spcBef>
                <a:spcPts val="1000"/>
              </a:spcBef>
              <a:spcAft>
                <a:spcPts val="0"/>
              </a:spcAft>
              <a:buSzPts val="1200"/>
              <a:buFont typeface="Raleway"/>
              <a:buChar char="●"/>
            </a:pPr>
            <a:r>
              <a:rPr lang="en" sz="1200">
                <a:latin typeface="Raleway"/>
                <a:ea typeface="Raleway"/>
                <a:cs typeface="Raleway"/>
                <a:sym typeface="Raleway"/>
              </a:rPr>
              <a:t>What am I doing today?</a:t>
            </a:r>
            <a:endParaRPr sz="1200">
              <a:latin typeface="Raleway"/>
              <a:ea typeface="Raleway"/>
              <a:cs typeface="Raleway"/>
              <a:sym typeface="Raleway"/>
            </a:endParaRPr>
          </a:p>
          <a:p>
            <a:pPr indent="-241300" lvl="0" marL="342900" marR="0" rtl="0" algn="l">
              <a:lnSpc>
                <a:spcPct val="100000"/>
              </a:lnSpc>
              <a:spcBef>
                <a:spcPts val="1000"/>
              </a:spcBef>
              <a:spcAft>
                <a:spcPts val="0"/>
              </a:spcAft>
              <a:buSzPts val="1200"/>
              <a:buFont typeface="Raleway"/>
              <a:buChar char="●"/>
            </a:pPr>
            <a:r>
              <a:rPr lang="en" sz="1200">
                <a:latin typeface="Raleway"/>
                <a:ea typeface="Raleway"/>
                <a:cs typeface="Raleway"/>
                <a:sym typeface="Raleway"/>
              </a:rPr>
              <a:t>What are my blockers?</a:t>
            </a:r>
            <a:endParaRPr sz="1200">
              <a:latin typeface="Raleway"/>
              <a:ea typeface="Raleway"/>
              <a:cs typeface="Raleway"/>
              <a:sym typeface="Raleway"/>
            </a:endParaRPr>
          </a:p>
          <a:p>
            <a:pPr indent="-241300" lvl="0" marL="342900" marR="0" rtl="0" algn="l">
              <a:lnSpc>
                <a:spcPct val="100000"/>
              </a:lnSpc>
              <a:spcBef>
                <a:spcPts val="1000"/>
              </a:spcBef>
              <a:spcAft>
                <a:spcPts val="1000"/>
              </a:spcAft>
              <a:buSzPts val="1200"/>
              <a:buFont typeface="Raleway"/>
              <a:buChar char="●"/>
            </a:pPr>
            <a:r>
              <a:rPr lang="en" sz="1200">
                <a:latin typeface="Raleway"/>
                <a:ea typeface="Raleway"/>
                <a:cs typeface="Raleway"/>
                <a:sym typeface="Raleway"/>
              </a:rPr>
              <a:t>Do I need help?</a:t>
            </a:r>
            <a:endParaRPr sz="1200">
              <a:latin typeface="Raleway"/>
              <a:ea typeface="Raleway"/>
              <a:cs typeface="Raleway"/>
              <a:sym typeface="Raleway"/>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50"/>
          <p:cNvSpPr txBox="1"/>
          <p:nvPr>
            <p:ph type="title"/>
          </p:nvPr>
        </p:nvSpPr>
        <p:spPr>
          <a:xfrm>
            <a:off x="144900" y="-23700"/>
            <a:ext cx="7688700" cy="535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Sprint Planning</a:t>
            </a:r>
            <a:endParaRPr/>
          </a:p>
        </p:txBody>
      </p:sp>
      <p:pic>
        <p:nvPicPr>
          <p:cNvPr id="369" name="Google Shape;369;p50"/>
          <p:cNvPicPr preferRelativeResize="0"/>
          <p:nvPr/>
        </p:nvPicPr>
        <p:blipFill>
          <a:blip r:embed="rId3">
            <a:alphaModFix/>
          </a:blip>
          <a:stretch>
            <a:fillRect/>
          </a:stretch>
        </p:blipFill>
        <p:spPr>
          <a:xfrm>
            <a:off x="94375" y="587550"/>
            <a:ext cx="8897224" cy="45132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51"/>
          <p:cNvSpPr txBox="1"/>
          <p:nvPr>
            <p:ph type="title"/>
          </p:nvPr>
        </p:nvSpPr>
        <p:spPr>
          <a:xfrm>
            <a:off x="144900" y="-23700"/>
            <a:ext cx="7688700" cy="535200"/>
          </a:xfrm>
          <a:prstGeom prst="rect">
            <a:avLst/>
          </a:prstGeom>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Backlog Refinement</a:t>
            </a:r>
            <a:endParaRPr/>
          </a:p>
        </p:txBody>
      </p:sp>
      <p:sp>
        <p:nvSpPr>
          <p:cNvPr id="375" name="Google Shape;375;p51"/>
          <p:cNvSpPr/>
          <p:nvPr/>
        </p:nvSpPr>
        <p:spPr>
          <a:xfrm>
            <a:off x="7179777" y="1419227"/>
            <a:ext cx="1704600" cy="897300"/>
          </a:xfrm>
          <a:prstGeom prst="cloudCallout">
            <a:avLst>
              <a:gd fmla="val -34472" name="adj1"/>
              <a:gd fmla="val 68476" name="adj2"/>
            </a:avLst>
          </a:prstGeom>
          <a:solidFill>
            <a:schemeClr val="lt1"/>
          </a:solidFill>
          <a:ln cap="flat" cmpd="sng" w="127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376" name="Google Shape;376;p51"/>
          <p:cNvSpPr/>
          <p:nvPr/>
        </p:nvSpPr>
        <p:spPr>
          <a:xfrm>
            <a:off x="8043150" y="3487725"/>
            <a:ext cx="923700" cy="976800"/>
          </a:xfrm>
          <a:prstGeom prst="cloudCallout">
            <a:avLst>
              <a:gd fmla="val -93175" name="adj1"/>
              <a:gd fmla="val -38845" name="adj2"/>
            </a:avLst>
          </a:prstGeom>
          <a:solidFill>
            <a:schemeClr val="lt1"/>
          </a:solidFill>
          <a:ln cap="flat" cmpd="sng" w="127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377" name="Google Shape;377;p51"/>
          <p:cNvSpPr txBox="1"/>
          <p:nvPr/>
        </p:nvSpPr>
        <p:spPr>
          <a:xfrm>
            <a:off x="4963814" y="903531"/>
            <a:ext cx="2106000" cy="646200"/>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chemeClr val="dk1"/>
              </a:buClr>
              <a:buSzPts val="2000"/>
              <a:buFont typeface="Arial"/>
              <a:buNone/>
            </a:pPr>
            <a:r>
              <a:rPr lang="en" sz="2000">
                <a:solidFill>
                  <a:schemeClr val="dk1"/>
                </a:solidFill>
              </a:rPr>
              <a:t>“</a:t>
            </a:r>
            <a:r>
              <a:rPr b="0" i="0" lang="en" sz="2000" u="none" cap="none" strike="noStrike">
                <a:solidFill>
                  <a:schemeClr val="dk1"/>
                </a:solidFill>
                <a:latin typeface="Arial"/>
                <a:ea typeface="Arial"/>
                <a:cs typeface="Arial"/>
                <a:sym typeface="Arial"/>
              </a:rPr>
              <a:t>I’m glad we all agree</a:t>
            </a:r>
            <a:r>
              <a:rPr lang="en" sz="2000">
                <a:solidFill>
                  <a:schemeClr val="dk1"/>
                </a:solidFill>
              </a:rPr>
              <a:t>”</a:t>
            </a:r>
            <a:endParaRPr b="0" i="0" sz="2000" u="none" cap="none" strike="noStrike">
              <a:solidFill>
                <a:schemeClr val="lt1"/>
              </a:solidFill>
              <a:latin typeface="Arial"/>
              <a:ea typeface="Arial"/>
              <a:cs typeface="Arial"/>
              <a:sym typeface="Arial"/>
            </a:endParaRPr>
          </a:p>
        </p:txBody>
      </p:sp>
      <p:sp>
        <p:nvSpPr>
          <p:cNvPr id="378" name="Google Shape;378;p51"/>
          <p:cNvSpPr/>
          <p:nvPr/>
        </p:nvSpPr>
        <p:spPr>
          <a:xfrm>
            <a:off x="4572003" y="3871572"/>
            <a:ext cx="1362900" cy="711900"/>
          </a:xfrm>
          <a:prstGeom prst="wedgeEllipseCallout">
            <a:avLst>
              <a:gd fmla="val 67653" name="adj1"/>
              <a:gd fmla="val -95252" name="adj2"/>
            </a:avLst>
          </a:prstGeom>
          <a:solidFill>
            <a:schemeClr val="lt1"/>
          </a:solidFill>
          <a:ln cap="flat" cmpd="sng" w="127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6000"/>
              <a:buFont typeface="Arial"/>
              <a:buNone/>
            </a:pPr>
            <a:r>
              <a:rPr b="0" i="0" lang="en" sz="6000" u="none" cap="none" strike="noStrike">
                <a:solidFill>
                  <a:schemeClr val="dk1"/>
                </a:solidFill>
                <a:latin typeface="Calibri"/>
                <a:ea typeface="Calibri"/>
                <a:cs typeface="Calibri"/>
                <a:sym typeface="Calibri"/>
              </a:rPr>
              <a:t>?</a:t>
            </a:r>
            <a:endParaRPr b="0" i="0" sz="1400" u="none" cap="none" strike="noStrike">
              <a:solidFill>
                <a:schemeClr val="dk1"/>
              </a:solidFill>
              <a:latin typeface="Calibri"/>
              <a:ea typeface="Calibri"/>
              <a:cs typeface="Calibri"/>
              <a:sym typeface="Calibri"/>
            </a:endParaRPr>
          </a:p>
        </p:txBody>
      </p:sp>
      <p:sp>
        <p:nvSpPr>
          <p:cNvPr id="379" name="Google Shape;379;p51"/>
          <p:cNvSpPr/>
          <p:nvPr/>
        </p:nvSpPr>
        <p:spPr>
          <a:xfrm>
            <a:off x="8357552" y="3775123"/>
            <a:ext cx="309300" cy="376800"/>
          </a:xfrm>
          <a:prstGeom prst="ellipse">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380" name="Google Shape;380;p51"/>
          <p:cNvSpPr/>
          <p:nvPr/>
        </p:nvSpPr>
        <p:spPr>
          <a:xfrm>
            <a:off x="7732525" y="1549725"/>
            <a:ext cx="599100" cy="483900"/>
          </a:xfrm>
          <a:prstGeom prst="triangle">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381" name="Google Shape;381;p51"/>
          <p:cNvSpPr/>
          <p:nvPr/>
        </p:nvSpPr>
        <p:spPr>
          <a:xfrm>
            <a:off x="4617902" y="2049047"/>
            <a:ext cx="1704600" cy="897300"/>
          </a:xfrm>
          <a:prstGeom prst="cloudCallout">
            <a:avLst>
              <a:gd fmla="val 46621" name="adj1"/>
              <a:gd fmla="val 43079" name="adj2"/>
            </a:avLst>
          </a:prstGeom>
          <a:solidFill>
            <a:schemeClr val="lt1"/>
          </a:solidFill>
          <a:ln cap="flat" cmpd="sng" w="127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382" name="Google Shape;382;p51"/>
          <p:cNvSpPr/>
          <p:nvPr/>
        </p:nvSpPr>
        <p:spPr>
          <a:xfrm>
            <a:off x="5195248" y="2274952"/>
            <a:ext cx="549900" cy="4455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id="383" name="Google Shape;383;p51"/>
          <p:cNvPicPr preferRelativeResize="0"/>
          <p:nvPr/>
        </p:nvPicPr>
        <p:blipFill rotWithShape="1">
          <a:blip r:embed="rId3">
            <a:alphaModFix/>
          </a:blip>
          <a:srcRect b="0" l="0" r="0" t="0"/>
          <a:stretch/>
        </p:blipFill>
        <p:spPr>
          <a:xfrm>
            <a:off x="6189199" y="2789799"/>
            <a:ext cx="1362800" cy="1360749"/>
          </a:xfrm>
          <a:prstGeom prst="rect">
            <a:avLst/>
          </a:prstGeom>
          <a:noFill/>
          <a:ln>
            <a:noFill/>
          </a:ln>
        </p:spPr>
      </p:pic>
      <p:sp>
        <p:nvSpPr>
          <p:cNvPr id="384" name="Google Shape;384;p51"/>
          <p:cNvSpPr txBox="1"/>
          <p:nvPr>
            <p:ph idx="1" type="body"/>
          </p:nvPr>
        </p:nvSpPr>
        <p:spPr>
          <a:xfrm>
            <a:off x="309500" y="648100"/>
            <a:ext cx="3758700" cy="23640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100">
                <a:solidFill>
                  <a:srgbClr val="000000"/>
                </a:solidFill>
                <a:latin typeface="Raleway"/>
                <a:ea typeface="Raleway"/>
                <a:cs typeface="Raleway"/>
                <a:sym typeface="Raleway"/>
              </a:rPr>
              <a:t>To ensure that the backlog is refined and the team can pick up stories ready for future sprints the team should spend around 10% of each current sprint refining for future sprints.</a:t>
            </a:r>
            <a:endParaRPr sz="1100">
              <a:solidFill>
                <a:srgbClr val="000000"/>
              </a:solidFill>
              <a:latin typeface="Raleway"/>
              <a:ea typeface="Raleway"/>
              <a:cs typeface="Raleway"/>
              <a:sym typeface="Raleway"/>
            </a:endParaRPr>
          </a:p>
          <a:p>
            <a:pPr indent="0" lvl="0" marL="0" rtl="0" algn="l">
              <a:lnSpc>
                <a:spcPct val="100000"/>
              </a:lnSpc>
              <a:spcBef>
                <a:spcPts val="0"/>
              </a:spcBef>
              <a:spcAft>
                <a:spcPts val="0"/>
              </a:spcAft>
              <a:buNone/>
            </a:pPr>
            <a:r>
              <a:t/>
            </a:r>
            <a:endParaRPr sz="1100">
              <a:solidFill>
                <a:srgbClr val="000000"/>
              </a:solidFill>
              <a:latin typeface="Raleway"/>
              <a:ea typeface="Raleway"/>
              <a:cs typeface="Raleway"/>
              <a:sym typeface="Raleway"/>
            </a:endParaRPr>
          </a:p>
          <a:p>
            <a:pPr indent="0" lvl="0" marL="0" rtl="0" algn="l">
              <a:lnSpc>
                <a:spcPct val="100000"/>
              </a:lnSpc>
              <a:spcBef>
                <a:spcPts val="0"/>
              </a:spcBef>
              <a:spcAft>
                <a:spcPts val="0"/>
              </a:spcAft>
              <a:buNone/>
            </a:pPr>
            <a:r>
              <a:rPr lang="en" sz="1100">
                <a:solidFill>
                  <a:srgbClr val="000000"/>
                </a:solidFill>
                <a:latin typeface="Raleway"/>
                <a:ea typeface="Raleway"/>
                <a:cs typeface="Raleway"/>
                <a:sym typeface="Raleway"/>
              </a:rPr>
              <a:t>This activity occurs on a regular basis and may be an officially scheduled meeting or an ongoing activity. Some of the activities that occur during this refinement of the backlog include:</a:t>
            </a:r>
            <a:endParaRPr sz="1100">
              <a:solidFill>
                <a:srgbClr val="000000"/>
              </a:solidFill>
              <a:latin typeface="Raleway"/>
              <a:ea typeface="Raleway"/>
              <a:cs typeface="Raleway"/>
              <a:sym typeface="Raleway"/>
            </a:endParaRPr>
          </a:p>
          <a:p>
            <a:pPr indent="0" lvl="0" marL="0" rtl="0" algn="l">
              <a:lnSpc>
                <a:spcPct val="100000"/>
              </a:lnSpc>
              <a:spcBef>
                <a:spcPts val="0"/>
              </a:spcBef>
              <a:spcAft>
                <a:spcPts val="0"/>
              </a:spcAft>
              <a:buNone/>
            </a:pPr>
            <a:r>
              <a:t/>
            </a:r>
            <a:endParaRPr sz="1100">
              <a:solidFill>
                <a:srgbClr val="000000"/>
              </a:solidFill>
              <a:latin typeface="Raleway"/>
              <a:ea typeface="Raleway"/>
              <a:cs typeface="Raleway"/>
              <a:sym typeface="Raleway"/>
            </a:endParaRPr>
          </a:p>
          <a:p>
            <a:pPr indent="-298450" lvl="0" marL="457200" rtl="0" algn="l">
              <a:lnSpc>
                <a:spcPct val="131896"/>
              </a:lnSpc>
              <a:spcBef>
                <a:spcPts val="0"/>
              </a:spcBef>
              <a:spcAft>
                <a:spcPts val="0"/>
              </a:spcAft>
              <a:buClr>
                <a:srgbClr val="777777"/>
              </a:buClr>
              <a:buSzPts val="1100"/>
              <a:buFont typeface="Raleway"/>
              <a:buChar char="●"/>
            </a:pPr>
            <a:r>
              <a:rPr lang="en" sz="1100">
                <a:solidFill>
                  <a:srgbClr val="000000"/>
                </a:solidFill>
                <a:latin typeface="Raleway"/>
                <a:ea typeface="Raleway"/>
                <a:cs typeface="Raleway"/>
                <a:sym typeface="Raleway"/>
              </a:rPr>
              <a:t>removing </a:t>
            </a:r>
            <a:r>
              <a:rPr lang="en" sz="1100">
                <a:solidFill>
                  <a:srgbClr val="000000"/>
                </a:solidFill>
                <a:uFill>
                  <a:noFill/>
                </a:uFill>
                <a:latin typeface="Raleway"/>
                <a:ea typeface="Raleway"/>
                <a:cs typeface="Raleway"/>
                <a:sym typeface="Raleway"/>
                <a:hlinkClick r:id="rId4">
                  <a:extLst>
                    <a:ext uri="{A12FA001-AC4F-418D-AE19-62706E023703}">
                      <ahyp:hlinkClr val="tx"/>
                    </a:ext>
                  </a:extLst>
                </a:hlinkClick>
              </a:rPr>
              <a:t>user stories</a:t>
            </a:r>
            <a:r>
              <a:rPr lang="en" sz="1100">
                <a:solidFill>
                  <a:srgbClr val="000000"/>
                </a:solidFill>
                <a:latin typeface="Raleway"/>
                <a:ea typeface="Raleway"/>
                <a:cs typeface="Raleway"/>
                <a:sym typeface="Raleway"/>
              </a:rPr>
              <a:t> that no longer appear relevant</a:t>
            </a:r>
            <a:endParaRPr sz="1100">
              <a:solidFill>
                <a:srgbClr val="000000"/>
              </a:solidFill>
              <a:latin typeface="Raleway"/>
              <a:ea typeface="Raleway"/>
              <a:cs typeface="Raleway"/>
              <a:sym typeface="Raleway"/>
            </a:endParaRPr>
          </a:p>
          <a:p>
            <a:pPr indent="-298450" lvl="0" marL="457200" rtl="0" algn="l">
              <a:lnSpc>
                <a:spcPct val="131896"/>
              </a:lnSpc>
              <a:spcBef>
                <a:spcPts val="0"/>
              </a:spcBef>
              <a:spcAft>
                <a:spcPts val="0"/>
              </a:spcAft>
              <a:buClr>
                <a:srgbClr val="777777"/>
              </a:buClr>
              <a:buSzPts val="1100"/>
              <a:buFont typeface="Raleway"/>
              <a:buChar char="●"/>
            </a:pPr>
            <a:r>
              <a:rPr lang="en" sz="1100">
                <a:solidFill>
                  <a:srgbClr val="000000"/>
                </a:solidFill>
                <a:latin typeface="Raleway"/>
                <a:ea typeface="Raleway"/>
                <a:cs typeface="Raleway"/>
                <a:sym typeface="Raleway"/>
              </a:rPr>
              <a:t>creating new user stories in response to newly discovered needs</a:t>
            </a:r>
            <a:endParaRPr sz="1100">
              <a:solidFill>
                <a:srgbClr val="000000"/>
              </a:solidFill>
              <a:latin typeface="Raleway"/>
              <a:ea typeface="Raleway"/>
              <a:cs typeface="Raleway"/>
              <a:sym typeface="Raleway"/>
            </a:endParaRPr>
          </a:p>
          <a:p>
            <a:pPr indent="-298450" lvl="0" marL="457200" rtl="0" algn="l">
              <a:lnSpc>
                <a:spcPct val="131896"/>
              </a:lnSpc>
              <a:spcBef>
                <a:spcPts val="0"/>
              </a:spcBef>
              <a:spcAft>
                <a:spcPts val="0"/>
              </a:spcAft>
              <a:buClr>
                <a:srgbClr val="777777"/>
              </a:buClr>
              <a:buSzPts val="1100"/>
              <a:buFont typeface="Raleway"/>
              <a:buChar char="●"/>
            </a:pPr>
            <a:r>
              <a:rPr lang="en" sz="1100">
                <a:solidFill>
                  <a:srgbClr val="000000"/>
                </a:solidFill>
                <a:latin typeface="Raleway"/>
                <a:ea typeface="Raleway"/>
                <a:cs typeface="Raleway"/>
                <a:sym typeface="Raleway"/>
              </a:rPr>
              <a:t>re-assessing the relative priority of stories</a:t>
            </a:r>
            <a:endParaRPr sz="1100">
              <a:solidFill>
                <a:srgbClr val="000000"/>
              </a:solidFill>
              <a:latin typeface="Raleway"/>
              <a:ea typeface="Raleway"/>
              <a:cs typeface="Raleway"/>
              <a:sym typeface="Raleway"/>
            </a:endParaRPr>
          </a:p>
          <a:p>
            <a:pPr indent="-298450" lvl="0" marL="457200" rtl="0" algn="l">
              <a:lnSpc>
                <a:spcPct val="131896"/>
              </a:lnSpc>
              <a:spcBef>
                <a:spcPts val="0"/>
              </a:spcBef>
              <a:spcAft>
                <a:spcPts val="0"/>
              </a:spcAft>
              <a:buClr>
                <a:srgbClr val="777777"/>
              </a:buClr>
              <a:buSzPts val="1100"/>
              <a:buFont typeface="Raleway"/>
              <a:buChar char="●"/>
            </a:pPr>
            <a:r>
              <a:rPr lang="en" sz="1100">
                <a:solidFill>
                  <a:srgbClr val="000000"/>
                </a:solidFill>
                <a:latin typeface="Raleway"/>
                <a:ea typeface="Raleway"/>
                <a:cs typeface="Raleway"/>
                <a:sym typeface="Raleway"/>
              </a:rPr>
              <a:t>assigning estimates to stories which have yet to receive one</a:t>
            </a:r>
            <a:endParaRPr sz="1100">
              <a:solidFill>
                <a:srgbClr val="000000"/>
              </a:solidFill>
              <a:latin typeface="Raleway"/>
              <a:ea typeface="Raleway"/>
              <a:cs typeface="Raleway"/>
              <a:sym typeface="Raleway"/>
            </a:endParaRPr>
          </a:p>
          <a:p>
            <a:pPr indent="-298450" lvl="0" marL="457200" rtl="0" algn="l">
              <a:lnSpc>
                <a:spcPct val="131896"/>
              </a:lnSpc>
              <a:spcBef>
                <a:spcPts val="0"/>
              </a:spcBef>
              <a:spcAft>
                <a:spcPts val="0"/>
              </a:spcAft>
              <a:buClr>
                <a:srgbClr val="777777"/>
              </a:buClr>
              <a:buSzPts val="1100"/>
              <a:buFont typeface="Raleway"/>
              <a:buChar char="●"/>
            </a:pPr>
            <a:r>
              <a:rPr lang="en" sz="1100">
                <a:solidFill>
                  <a:srgbClr val="000000"/>
                </a:solidFill>
                <a:latin typeface="Raleway"/>
                <a:ea typeface="Raleway"/>
                <a:cs typeface="Raleway"/>
                <a:sym typeface="Raleway"/>
              </a:rPr>
              <a:t>correcting estimates in light of newly discovered information</a:t>
            </a:r>
            <a:endParaRPr sz="1100">
              <a:solidFill>
                <a:srgbClr val="000000"/>
              </a:solidFill>
              <a:latin typeface="Raleway"/>
              <a:ea typeface="Raleway"/>
              <a:cs typeface="Raleway"/>
              <a:sym typeface="Raleway"/>
            </a:endParaRPr>
          </a:p>
          <a:p>
            <a:pPr indent="-298450" lvl="0" marL="457200" rtl="0" algn="l">
              <a:lnSpc>
                <a:spcPct val="131896"/>
              </a:lnSpc>
              <a:spcBef>
                <a:spcPts val="0"/>
              </a:spcBef>
              <a:spcAft>
                <a:spcPts val="0"/>
              </a:spcAft>
              <a:buClr>
                <a:srgbClr val="777777"/>
              </a:buClr>
              <a:buSzPts val="1100"/>
              <a:buFont typeface="Raleway"/>
              <a:buChar char="●"/>
            </a:pPr>
            <a:r>
              <a:rPr lang="en" sz="1100">
                <a:solidFill>
                  <a:srgbClr val="000000"/>
                </a:solidFill>
                <a:uFill>
                  <a:noFill/>
                </a:uFill>
                <a:latin typeface="Raleway"/>
                <a:ea typeface="Raleway"/>
                <a:cs typeface="Raleway"/>
                <a:sym typeface="Raleway"/>
                <a:hlinkClick r:id="rId5">
                  <a:extLst>
                    <a:ext uri="{A12FA001-AC4F-418D-AE19-62706E023703}">
                      <ahyp:hlinkClr val="tx"/>
                    </a:ext>
                  </a:extLst>
                </a:hlinkClick>
              </a:rPr>
              <a:t>splitting</a:t>
            </a:r>
            <a:r>
              <a:rPr lang="en" sz="1100">
                <a:solidFill>
                  <a:srgbClr val="000000"/>
                </a:solidFill>
                <a:latin typeface="Raleway"/>
                <a:ea typeface="Raleway"/>
                <a:cs typeface="Raleway"/>
                <a:sym typeface="Raleway"/>
              </a:rPr>
              <a:t> user stories which are high priority but too coarse grained to fit in an upcoming </a:t>
            </a:r>
            <a:r>
              <a:rPr lang="en" sz="1100">
                <a:solidFill>
                  <a:srgbClr val="000000"/>
                </a:solidFill>
                <a:uFill>
                  <a:noFill/>
                </a:uFill>
                <a:latin typeface="Raleway"/>
                <a:ea typeface="Raleway"/>
                <a:cs typeface="Raleway"/>
                <a:sym typeface="Raleway"/>
                <a:hlinkClick r:id="rId6">
                  <a:extLst>
                    <a:ext uri="{A12FA001-AC4F-418D-AE19-62706E023703}">
                      <ahyp:hlinkClr val="tx"/>
                    </a:ext>
                  </a:extLst>
                </a:hlinkClick>
              </a:rPr>
              <a:t>iteration</a:t>
            </a:r>
            <a:endParaRPr sz="1100">
              <a:solidFill>
                <a:srgbClr val="000000"/>
              </a:solidFill>
              <a:latin typeface="Raleway"/>
              <a:ea typeface="Raleway"/>
              <a:cs typeface="Raleway"/>
              <a:sym typeface="Raleway"/>
            </a:endParaRPr>
          </a:p>
          <a:p>
            <a:pPr indent="0" lvl="0" marL="0" rtl="0" algn="l">
              <a:lnSpc>
                <a:spcPct val="100000"/>
              </a:lnSpc>
              <a:spcBef>
                <a:spcPts val="0"/>
              </a:spcBef>
              <a:spcAft>
                <a:spcPts val="0"/>
              </a:spcAft>
              <a:buNone/>
            </a:pPr>
            <a:r>
              <a:t/>
            </a:r>
            <a:endParaRPr sz="1100">
              <a:solidFill>
                <a:srgbClr val="000000"/>
              </a:solidFill>
              <a:latin typeface="Raleway"/>
              <a:ea typeface="Raleway"/>
              <a:cs typeface="Raleway"/>
              <a:sym typeface="Raleway"/>
            </a:endParaRPr>
          </a:p>
          <a:p>
            <a:pPr indent="0" lvl="0" marL="0" rtl="0" algn="l">
              <a:spcBef>
                <a:spcPts val="1000"/>
              </a:spcBef>
              <a:spcAft>
                <a:spcPts val="1600"/>
              </a:spcAft>
              <a:buNone/>
            </a:pPr>
            <a:r>
              <a:t/>
            </a:r>
            <a:endParaRPr sz="1100">
              <a:solidFill>
                <a:srgbClr val="000000"/>
              </a:solidFill>
              <a:latin typeface="Raleway"/>
              <a:ea typeface="Raleway"/>
              <a:cs typeface="Raleway"/>
              <a:sym typeface="Raleway"/>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p52"/>
          <p:cNvSpPr txBox="1"/>
          <p:nvPr>
            <p:ph type="title"/>
          </p:nvPr>
        </p:nvSpPr>
        <p:spPr>
          <a:xfrm>
            <a:off x="144900" y="-23700"/>
            <a:ext cx="7688700" cy="535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Sprint Review</a:t>
            </a:r>
            <a:endParaRPr/>
          </a:p>
        </p:txBody>
      </p:sp>
      <p:sp>
        <p:nvSpPr>
          <p:cNvPr id="390" name="Google Shape;390;p52"/>
          <p:cNvSpPr txBox="1"/>
          <p:nvPr/>
        </p:nvSpPr>
        <p:spPr>
          <a:xfrm>
            <a:off x="222200" y="793050"/>
            <a:ext cx="8598300" cy="405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Raleway"/>
                <a:ea typeface="Raleway"/>
                <a:cs typeface="Raleway"/>
                <a:sym typeface="Raleway"/>
              </a:rPr>
              <a:t>The scrum team demo their work to the product owner and stakeholders who review and feedback on the work that has been done in the sprint. Sprint results to be demo’d may include non-software outputs</a:t>
            </a:r>
            <a:endParaRPr sz="1200">
              <a:latin typeface="Raleway"/>
              <a:ea typeface="Raleway"/>
              <a:cs typeface="Raleway"/>
              <a:sym typeface="Raleway"/>
            </a:endParaRPr>
          </a:p>
          <a:p>
            <a:pPr indent="0" lvl="0" marL="0" rtl="0" algn="l">
              <a:spcBef>
                <a:spcPts val="1000"/>
              </a:spcBef>
              <a:spcAft>
                <a:spcPts val="0"/>
              </a:spcAft>
              <a:buNone/>
            </a:pPr>
            <a:r>
              <a:rPr lang="en" sz="1200">
                <a:latin typeface="Raleway"/>
                <a:ea typeface="Raleway"/>
                <a:cs typeface="Raleway"/>
                <a:sym typeface="Raleway"/>
              </a:rPr>
              <a:t>The review should be a chance for the team to celebrate their accomplishments as well as review their results. During the review the team should look at burndown charts and sprint velocity.</a:t>
            </a:r>
            <a:endParaRPr sz="1200">
              <a:latin typeface="Raleway"/>
              <a:ea typeface="Raleway"/>
              <a:cs typeface="Raleway"/>
              <a:sym typeface="Raleway"/>
            </a:endParaRPr>
          </a:p>
          <a:p>
            <a:pPr indent="0" lvl="0" marL="0" rtl="0" algn="l">
              <a:spcBef>
                <a:spcPts val="1000"/>
              </a:spcBef>
              <a:spcAft>
                <a:spcPts val="0"/>
              </a:spcAft>
              <a:buNone/>
            </a:pPr>
            <a:r>
              <a:rPr lang="en" sz="1200">
                <a:latin typeface="Raleway"/>
                <a:ea typeface="Raleway"/>
                <a:cs typeface="Raleway"/>
                <a:sym typeface="Raleway"/>
              </a:rPr>
              <a:t>The review provides another opportunity for feedback, allowing the team to fold in changes in priority or requirements into the next Sprint. However, feedback shouldn't overturn accepted / rejected story status.</a:t>
            </a:r>
            <a:endParaRPr sz="1200">
              <a:latin typeface="Raleway"/>
              <a:ea typeface="Raleway"/>
              <a:cs typeface="Raleway"/>
              <a:sym typeface="Raleway"/>
            </a:endParaRPr>
          </a:p>
          <a:p>
            <a:pPr indent="0" lvl="0" marL="0" rtl="0" algn="l">
              <a:spcBef>
                <a:spcPts val="1000"/>
              </a:spcBef>
              <a:spcAft>
                <a:spcPts val="0"/>
              </a:spcAft>
              <a:buNone/>
            </a:pPr>
            <a:r>
              <a:t/>
            </a:r>
            <a:endParaRPr sz="1200">
              <a:latin typeface="Raleway"/>
              <a:ea typeface="Raleway"/>
              <a:cs typeface="Raleway"/>
              <a:sym typeface="Raleway"/>
            </a:endParaRPr>
          </a:p>
          <a:p>
            <a:pPr indent="0" lvl="0" marL="0" rtl="0" algn="l">
              <a:spcBef>
                <a:spcPts val="1000"/>
              </a:spcBef>
              <a:spcAft>
                <a:spcPts val="1000"/>
              </a:spcAft>
              <a:buNone/>
            </a:pPr>
            <a:r>
              <a:t/>
            </a:r>
            <a:endParaRPr sz="1500">
              <a:latin typeface="Raleway"/>
              <a:ea typeface="Raleway"/>
              <a:cs typeface="Raleway"/>
              <a:sym typeface="Raleway"/>
            </a:endParaRPr>
          </a:p>
        </p:txBody>
      </p:sp>
      <p:pic>
        <p:nvPicPr>
          <p:cNvPr id="391" name="Google Shape;391;p52"/>
          <p:cNvPicPr preferRelativeResize="0"/>
          <p:nvPr/>
        </p:nvPicPr>
        <p:blipFill>
          <a:blip r:embed="rId3">
            <a:alphaModFix/>
          </a:blip>
          <a:stretch>
            <a:fillRect/>
          </a:stretch>
        </p:blipFill>
        <p:spPr>
          <a:xfrm>
            <a:off x="0" y="2596898"/>
            <a:ext cx="9144000" cy="2318004"/>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p53"/>
          <p:cNvSpPr txBox="1"/>
          <p:nvPr>
            <p:ph type="title"/>
          </p:nvPr>
        </p:nvSpPr>
        <p:spPr>
          <a:xfrm>
            <a:off x="144900" y="-23700"/>
            <a:ext cx="7688700" cy="535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Sprint Retrospective</a:t>
            </a:r>
            <a:endParaRPr/>
          </a:p>
        </p:txBody>
      </p:sp>
      <p:pic>
        <p:nvPicPr>
          <p:cNvPr id="397" name="Google Shape;397;p53"/>
          <p:cNvPicPr preferRelativeResize="0"/>
          <p:nvPr/>
        </p:nvPicPr>
        <p:blipFill>
          <a:blip r:embed="rId3">
            <a:alphaModFix/>
          </a:blip>
          <a:stretch>
            <a:fillRect/>
          </a:stretch>
        </p:blipFill>
        <p:spPr>
          <a:xfrm>
            <a:off x="155400" y="1054963"/>
            <a:ext cx="5833800" cy="3033575"/>
          </a:xfrm>
          <a:prstGeom prst="rect">
            <a:avLst/>
          </a:prstGeom>
          <a:noFill/>
          <a:ln>
            <a:noFill/>
          </a:ln>
        </p:spPr>
      </p:pic>
      <p:sp>
        <p:nvSpPr>
          <p:cNvPr id="398" name="Google Shape;398;p53"/>
          <p:cNvSpPr txBox="1"/>
          <p:nvPr>
            <p:ph idx="1" type="body"/>
          </p:nvPr>
        </p:nvSpPr>
        <p:spPr>
          <a:xfrm>
            <a:off x="5962025" y="675100"/>
            <a:ext cx="3105900" cy="40284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lang="en" sz="1150">
                <a:solidFill>
                  <a:srgbClr val="000000"/>
                </a:solidFill>
                <a:latin typeface="Raleway"/>
                <a:ea typeface="Raleway"/>
                <a:cs typeface="Raleway"/>
                <a:sym typeface="Raleway"/>
              </a:rPr>
              <a:t>During the retro the</a:t>
            </a:r>
            <a:r>
              <a:rPr lang="en" sz="1150">
                <a:solidFill>
                  <a:srgbClr val="000000"/>
                </a:solidFill>
                <a:latin typeface="Raleway"/>
                <a:ea typeface="Raleway"/>
                <a:cs typeface="Raleway"/>
                <a:sym typeface="Raleway"/>
              </a:rPr>
              <a:t> whole team reflect on what has gone well and what can be improved for next sprint</a:t>
            </a:r>
            <a:endParaRPr sz="1150">
              <a:solidFill>
                <a:srgbClr val="000000"/>
              </a:solidFill>
              <a:latin typeface="Raleway"/>
              <a:ea typeface="Raleway"/>
              <a:cs typeface="Raleway"/>
              <a:sym typeface="Raleway"/>
            </a:endParaRPr>
          </a:p>
          <a:p>
            <a:pPr indent="0" lvl="0" marL="0" marR="0" rtl="0" algn="l">
              <a:lnSpc>
                <a:spcPct val="115000"/>
              </a:lnSpc>
              <a:spcBef>
                <a:spcPts val="1000"/>
              </a:spcBef>
              <a:spcAft>
                <a:spcPts val="0"/>
              </a:spcAft>
              <a:buNone/>
            </a:pPr>
            <a:r>
              <a:rPr lang="en" sz="1150">
                <a:solidFill>
                  <a:srgbClr val="000000"/>
                </a:solidFill>
                <a:latin typeface="Raleway"/>
                <a:ea typeface="Raleway"/>
                <a:cs typeface="Raleway"/>
                <a:sym typeface="Raleway"/>
              </a:rPr>
              <a:t>Facilitation tips:</a:t>
            </a:r>
            <a:endParaRPr sz="1150">
              <a:solidFill>
                <a:srgbClr val="000000"/>
              </a:solidFill>
              <a:latin typeface="Raleway"/>
              <a:ea typeface="Raleway"/>
              <a:cs typeface="Raleway"/>
              <a:sym typeface="Raleway"/>
            </a:endParaRPr>
          </a:p>
          <a:p>
            <a:pPr indent="-301625" lvl="0" marL="457200" marR="0" rtl="0" algn="l">
              <a:lnSpc>
                <a:spcPct val="115000"/>
              </a:lnSpc>
              <a:spcBef>
                <a:spcPts val="1000"/>
              </a:spcBef>
              <a:spcAft>
                <a:spcPts val="0"/>
              </a:spcAft>
              <a:buClr>
                <a:srgbClr val="000000"/>
              </a:buClr>
              <a:buSzPts val="1150"/>
              <a:buFont typeface="Raleway"/>
              <a:buChar char="●"/>
            </a:pPr>
            <a:r>
              <a:rPr lang="en" sz="1150">
                <a:solidFill>
                  <a:srgbClr val="000000"/>
                </a:solidFill>
                <a:latin typeface="Raleway"/>
                <a:ea typeface="Raleway"/>
                <a:cs typeface="Raleway"/>
                <a:sym typeface="Raleway"/>
              </a:rPr>
              <a:t>Review the previous retro actions at the beginning</a:t>
            </a:r>
            <a:endParaRPr sz="1150">
              <a:solidFill>
                <a:srgbClr val="000000"/>
              </a:solidFill>
              <a:latin typeface="Raleway"/>
              <a:ea typeface="Raleway"/>
              <a:cs typeface="Raleway"/>
              <a:sym typeface="Raleway"/>
            </a:endParaRPr>
          </a:p>
          <a:p>
            <a:pPr indent="-301625" lvl="0" marL="457200" marR="0" rtl="0" algn="l">
              <a:lnSpc>
                <a:spcPct val="115000"/>
              </a:lnSpc>
              <a:spcBef>
                <a:spcPts val="1000"/>
              </a:spcBef>
              <a:spcAft>
                <a:spcPts val="0"/>
              </a:spcAft>
              <a:buClr>
                <a:srgbClr val="000000"/>
              </a:buClr>
              <a:buSzPts val="1150"/>
              <a:buFont typeface="Raleway"/>
              <a:buChar char="●"/>
            </a:pPr>
            <a:r>
              <a:rPr lang="en" sz="1150">
                <a:solidFill>
                  <a:srgbClr val="000000"/>
                </a:solidFill>
                <a:latin typeface="Raleway"/>
                <a:ea typeface="Raleway"/>
                <a:cs typeface="Raleway"/>
                <a:sym typeface="Raleway"/>
              </a:rPr>
              <a:t>Use an online board to capture feedback (saves writing up notes)</a:t>
            </a:r>
            <a:endParaRPr sz="1150">
              <a:solidFill>
                <a:srgbClr val="000000"/>
              </a:solidFill>
              <a:latin typeface="Raleway"/>
              <a:ea typeface="Raleway"/>
              <a:cs typeface="Raleway"/>
              <a:sym typeface="Raleway"/>
            </a:endParaRPr>
          </a:p>
          <a:p>
            <a:pPr indent="-301625" lvl="0" marL="457200" marR="0" rtl="0" algn="l">
              <a:lnSpc>
                <a:spcPct val="115000"/>
              </a:lnSpc>
              <a:spcBef>
                <a:spcPts val="1000"/>
              </a:spcBef>
              <a:spcAft>
                <a:spcPts val="0"/>
              </a:spcAft>
              <a:buClr>
                <a:srgbClr val="000000"/>
              </a:buClr>
              <a:buSzPts val="1150"/>
              <a:buFont typeface="Raleway"/>
              <a:buChar char="●"/>
            </a:pPr>
            <a:r>
              <a:rPr lang="en" sz="1150">
                <a:solidFill>
                  <a:srgbClr val="000000"/>
                </a:solidFill>
                <a:latin typeface="Raleway"/>
                <a:ea typeface="Raleway"/>
                <a:cs typeface="Raleway"/>
                <a:sym typeface="Raleway"/>
              </a:rPr>
              <a:t>Objective, reflective, interpretive, decisional </a:t>
            </a:r>
            <a:endParaRPr sz="1150">
              <a:solidFill>
                <a:srgbClr val="000000"/>
              </a:solidFill>
              <a:latin typeface="Raleway"/>
              <a:ea typeface="Raleway"/>
              <a:cs typeface="Raleway"/>
              <a:sym typeface="Raleway"/>
            </a:endParaRPr>
          </a:p>
          <a:p>
            <a:pPr indent="-301625" lvl="0" marL="457200" marR="0" rtl="0" algn="l">
              <a:lnSpc>
                <a:spcPct val="115000"/>
              </a:lnSpc>
              <a:spcBef>
                <a:spcPts val="1000"/>
              </a:spcBef>
              <a:spcAft>
                <a:spcPts val="0"/>
              </a:spcAft>
              <a:buClr>
                <a:srgbClr val="000000"/>
              </a:buClr>
              <a:buSzPts val="1150"/>
              <a:buFont typeface="Raleway"/>
              <a:buChar char="●"/>
            </a:pPr>
            <a:r>
              <a:rPr lang="en" sz="1150">
                <a:solidFill>
                  <a:srgbClr val="000000"/>
                </a:solidFill>
                <a:latin typeface="Raleway"/>
                <a:ea typeface="Raleway"/>
                <a:cs typeface="Raleway"/>
                <a:sym typeface="Raleway"/>
              </a:rPr>
              <a:t>BLAME FREE - avoid reflecting on individual performance by focus on the impediments that slowed them down.</a:t>
            </a:r>
            <a:endParaRPr sz="1150">
              <a:solidFill>
                <a:srgbClr val="000000"/>
              </a:solidFill>
              <a:latin typeface="Raleway"/>
              <a:ea typeface="Raleway"/>
              <a:cs typeface="Raleway"/>
              <a:sym typeface="Raleway"/>
            </a:endParaRPr>
          </a:p>
          <a:p>
            <a:pPr indent="-301625" lvl="0" marL="457200" rtl="0" algn="l">
              <a:spcBef>
                <a:spcPts val="1000"/>
              </a:spcBef>
              <a:spcAft>
                <a:spcPts val="0"/>
              </a:spcAft>
              <a:buClr>
                <a:srgbClr val="000000"/>
              </a:buClr>
              <a:buSzPts val="1150"/>
              <a:buFont typeface="Raleway"/>
              <a:buChar char="●"/>
            </a:pPr>
            <a:r>
              <a:rPr lang="en" sz="1150">
                <a:solidFill>
                  <a:srgbClr val="000000"/>
                </a:solidFill>
                <a:latin typeface="Raleway"/>
                <a:ea typeface="Raleway"/>
                <a:cs typeface="Raleway"/>
                <a:sym typeface="Raleway"/>
              </a:rPr>
              <a:t>Mix it up each sprint! </a:t>
            </a:r>
            <a:endParaRPr sz="1150">
              <a:solidFill>
                <a:srgbClr val="000000"/>
              </a:solidFill>
              <a:latin typeface="Raleway"/>
              <a:ea typeface="Raleway"/>
              <a:cs typeface="Raleway"/>
              <a:sym typeface="Raleway"/>
            </a:endParaRPr>
          </a:p>
          <a:p>
            <a:pPr indent="-301625" lvl="0" marL="457200" marR="0" rtl="0" algn="l">
              <a:lnSpc>
                <a:spcPct val="115000"/>
              </a:lnSpc>
              <a:spcBef>
                <a:spcPts val="1000"/>
              </a:spcBef>
              <a:spcAft>
                <a:spcPts val="1000"/>
              </a:spcAft>
              <a:buClr>
                <a:srgbClr val="000000"/>
              </a:buClr>
              <a:buSzPts val="1150"/>
              <a:buFont typeface="Raleway"/>
              <a:buChar char="●"/>
            </a:pPr>
            <a:r>
              <a:rPr b="1" lang="en" sz="1150">
                <a:solidFill>
                  <a:srgbClr val="000000"/>
                </a:solidFill>
                <a:latin typeface="Raleway"/>
                <a:ea typeface="Raleway"/>
                <a:cs typeface="Raleway"/>
                <a:sym typeface="Raleway"/>
              </a:rPr>
              <a:t>Create an action plan</a:t>
            </a:r>
            <a:endParaRPr sz="1150">
              <a:solidFill>
                <a:srgbClr val="000000"/>
              </a:solidFill>
              <a:latin typeface="Raleway"/>
              <a:ea typeface="Raleway"/>
              <a:cs typeface="Raleway"/>
              <a:sym typeface="Raleway"/>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02" name="Shape 402"/>
        <p:cNvGrpSpPr/>
        <p:nvPr/>
      </p:nvGrpSpPr>
      <p:grpSpPr>
        <a:xfrm>
          <a:off x="0" y="0"/>
          <a:ext cx="0" cy="0"/>
          <a:chOff x="0" y="0"/>
          <a:chExt cx="0" cy="0"/>
        </a:xfrm>
      </p:grpSpPr>
      <p:sp>
        <p:nvSpPr>
          <p:cNvPr id="403" name="Google Shape;403;p54"/>
          <p:cNvSpPr/>
          <p:nvPr/>
        </p:nvSpPr>
        <p:spPr>
          <a:xfrm>
            <a:off x="6399213" y="1595438"/>
            <a:ext cx="2303400" cy="3240000"/>
          </a:xfrm>
          <a:prstGeom prst="rect">
            <a:avLst/>
          </a:prstGeom>
          <a:noFill/>
          <a:ln cap="flat" cmpd="sng" w="63500">
            <a:solidFill>
              <a:srgbClr val="0000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53B5C6"/>
              </a:buClr>
              <a:buSzPts val="1300"/>
              <a:buFont typeface="Arial"/>
              <a:buNone/>
            </a:pPr>
            <a:r>
              <a:t/>
            </a:r>
            <a:endParaRPr i="0" sz="1300" u="none" cap="none" strike="noStrike">
              <a:solidFill>
                <a:srgbClr val="000000"/>
              </a:solidFill>
              <a:latin typeface="Raleway"/>
              <a:ea typeface="Raleway"/>
              <a:cs typeface="Raleway"/>
              <a:sym typeface="Raleway"/>
            </a:endParaRPr>
          </a:p>
        </p:txBody>
      </p:sp>
      <p:sp>
        <p:nvSpPr>
          <p:cNvPr id="404" name="Google Shape;404;p54"/>
          <p:cNvSpPr/>
          <p:nvPr/>
        </p:nvSpPr>
        <p:spPr>
          <a:xfrm>
            <a:off x="6429375" y="1506538"/>
            <a:ext cx="2240100" cy="144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53B5C6"/>
              </a:buClr>
              <a:buSzPts val="1300"/>
              <a:buFont typeface="Arial"/>
              <a:buNone/>
            </a:pPr>
            <a:r>
              <a:t/>
            </a:r>
            <a:endParaRPr i="0" sz="1300" u="none" cap="none" strike="noStrike">
              <a:solidFill>
                <a:srgbClr val="000000"/>
              </a:solidFill>
              <a:latin typeface="Raleway"/>
              <a:ea typeface="Raleway"/>
              <a:cs typeface="Raleway"/>
              <a:sym typeface="Raleway"/>
            </a:endParaRPr>
          </a:p>
        </p:txBody>
      </p:sp>
      <p:sp>
        <p:nvSpPr>
          <p:cNvPr id="405" name="Google Shape;405;p54"/>
          <p:cNvSpPr/>
          <p:nvPr/>
        </p:nvSpPr>
        <p:spPr>
          <a:xfrm>
            <a:off x="2882900" y="3997325"/>
            <a:ext cx="2084400" cy="758700"/>
          </a:xfrm>
          <a:prstGeom prst="rect">
            <a:avLst/>
          </a:prstGeom>
          <a:solidFill>
            <a:srgbClr val="C0C0C0"/>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1" i="0" lang="en" sz="1300" u="none" cap="none" strike="noStrike">
                <a:solidFill>
                  <a:srgbClr val="000000"/>
                </a:solidFill>
                <a:latin typeface="Raleway"/>
                <a:ea typeface="Raleway"/>
                <a:cs typeface="Raleway"/>
                <a:sym typeface="Raleway"/>
              </a:rPr>
              <a:t>4</a:t>
            </a:r>
            <a:endParaRPr b="1" i="0" sz="1300" u="none" cap="none" strike="noStrike">
              <a:solidFill>
                <a:srgbClr val="000000"/>
              </a:solidFill>
              <a:latin typeface="Raleway"/>
              <a:ea typeface="Raleway"/>
              <a:cs typeface="Raleway"/>
              <a:sym typeface="Raleway"/>
            </a:endParaRPr>
          </a:p>
        </p:txBody>
      </p:sp>
      <p:sp>
        <p:nvSpPr>
          <p:cNvPr id="406" name="Google Shape;406;p54"/>
          <p:cNvSpPr/>
          <p:nvPr/>
        </p:nvSpPr>
        <p:spPr>
          <a:xfrm>
            <a:off x="1101725" y="3997325"/>
            <a:ext cx="528600" cy="758700"/>
          </a:xfrm>
          <a:prstGeom prst="rect">
            <a:avLst/>
          </a:prstGeom>
          <a:solidFill>
            <a:srgbClr val="FF6600"/>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1" i="0" lang="en" sz="1300" u="none" cap="none" strike="noStrike">
                <a:solidFill>
                  <a:srgbClr val="000000"/>
                </a:solidFill>
                <a:latin typeface="Raleway"/>
                <a:ea typeface="Raleway"/>
                <a:cs typeface="Raleway"/>
                <a:sym typeface="Raleway"/>
              </a:rPr>
              <a:t>1</a:t>
            </a:r>
            <a:endParaRPr b="1" i="0" sz="1300" u="none" cap="none" strike="noStrike">
              <a:solidFill>
                <a:srgbClr val="000000"/>
              </a:solidFill>
              <a:latin typeface="Raleway"/>
              <a:ea typeface="Raleway"/>
              <a:cs typeface="Raleway"/>
              <a:sym typeface="Raleway"/>
            </a:endParaRPr>
          </a:p>
        </p:txBody>
      </p:sp>
      <p:sp>
        <p:nvSpPr>
          <p:cNvPr id="407" name="Google Shape;407;p54"/>
          <p:cNvSpPr/>
          <p:nvPr/>
        </p:nvSpPr>
        <p:spPr>
          <a:xfrm>
            <a:off x="1728788" y="3997325"/>
            <a:ext cx="1055700" cy="758700"/>
          </a:xfrm>
          <a:prstGeom prst="rect">
            <a:avLst/>
          </a:prstGeom>
          <a:solidFill>
            <a:srgbClr val="00CCFF"/>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1" i="0" lang="en" sz="1300" u="none" cap="none" strike="noStrike">
                <a:solidFill>
                  <a:srgbClr val="000000"/>
                </a:solidFill>
                <a:latin typeface="Raleway"/>
                <a:ea typeface="Raleway"/>
                <a:cs typeface="Raleway"/>
                <a:sym typeface="Raleway"/>
              </a:rPr>
              <a:t>2</a:t>
            </a:r>
            <a:endParaRPr b="1" i="0" sz="1300" u="none" cap="none" strike="noStrike">
              <a:solidFill>
                <a:srgbClr val="000000"/>
              </a:solidFill>
              <a:latin typeface="Raleway"/>
              <a:ea typeface="Raleway"/>
              <a:cs typeface="Raleway"/>
              <a:sym typeface="Raleway"/>
            </a:endParaRPr>
          </a:p>
        </p:txBody>
      </p:sp>
      <p:sp>
        <p:nvSpPr>
          <p:cNvPr id="408" name="Google Shape;408;p54"/>
          <p:cNvSpPr txBox="1"/>
          <p:nvPr/>
        </p:nvSpPr>
        <p:spPr>
          <a:xfrm>
            <a:off x="7158450" y="1130306"/>
            <a:ext cx="828600" cy="3078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400"/>
              <a:buFont typeface="Arial"/>
              <a:buNone/>
            </a:pPr>
            <a:r>
              <a:rPr b="1" i="0" lang="en" sz="1400" u="none" cap="none" strike="noStrike">
                <a:solidFill>
                  <a:srgbClr val="000000"/>
                </a:solidFill>
                <a:latin typeface="Raleway"/>
                <a:ea typeface="Raleway"/>
                <a:cs typeface="Raleway"/>
                <a:sym typeface="Raleway"/>
              </a:rPr>
              <a:t>Sprint</a:t>
            </a:r>
            <a:endParaRPr i="0" sz="1400" u="none" cap="none" strike="noStrike">
              <a:solidFill>
                <a:srgbClr val="000000"/>
              </a:solidFill>
              <a:latin typeface="Raleway"/>
              <a:ea typeface="Raleway"/>
              <a:cs typeface="Raleway"/>
              <a:sym typeface="Raleway"/>
            </a:endParaRPr>
          </a:p>
        </p:txBody>
      </p:sp>
      <p:sp>
        <p:nvSpPr>
          <p:cNvPr id="409" name="Google Shape;409;p54"/>
          <p:cNvSpPr txBox="1"/>
          <p:nvPr/>
        </p:nvSpPr>
        <p:spPr>
          <a:xfrm>
            <a:off x="3041466" y="2406650"/>
            <a:ext cx="1646700" cy="523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400"/>
              <a:buFont typeface="Arial"/>
              <a:buNone/>
            </a:pPr>
            <a:r>
              <a:rPr b="1" i="0" lang="en" sz="1400" u="none" cap="none" strike="noStrike">
                <a:solidFill>
                  <a:srgbClr val="000000"/>
                </a:solidFill>
                <a:latin typeface="Raleway"/>
                <a:ea typeface="Raleway"/>
                <a:cs typeface="Raleway"/>
                <a:sym typeface="Raleway"/>
              </a:rPr>
              <a:t>The Stories</a:t>
            </a:r>
            <a:endParaRPr i="0" sz="1400" u="none" cap="none" strike="noStrike">
              <a:solidFill>
                <a:srgbClr val="000000"/>
              </a:solidFill>
              <a:latin typeface="Raleway"/>
              <a:ea typeface="Raleway"/>
              <a:cs typeface="Raleway"/>
              <a:sym typeface="Raleway"/>
            </a:endParaRPr>
          </a:p>
          <a:p>
            <a:pPr indent="0" lvl="0" marL="0" marR="0" rtl="0" algn="ctr">
              <a:lnSpc>
                <a:spcPct val="100000"/>
              </a:lnSpc>
              <a:spcBef>
                <a:spcPts val="0"/>
              </a:spcBef>
              <a:spcAft>
                <a:spcPts val="0"/>
              </a:spcAft>
              <a:buClr>
                <a:schemeClr val="lt1"/>
              </a:buClr>
              <a:buSzPts val="1400"/>
              <a:buFont typeface="Arial"/>
              <a:buNone/>
            </a:pPr>
            <a:r>
              <a:rPr b="1" i="0" lang="en" sz="1400" u="none" cap="none" strike="noStrike">
                <a:solidFill>
                  <a:srgbClr val="000000"/>
                </a:solidFill>
                <a:latin typeface="Raleway"/>
                <a:ea typeface="Raleway"/>
                <a:cs typeface="Raleway"/>
                <a:sym typeface="Raleway"/>
              </a:rPr>
              <a:t>with Story Points</a:t>
            </a:r>
            <a:endParaRPr b="1" i="0" sz="1400" u="none" cap="none" strike="noStrike">
              <a:solidFill>
                <a:srgbClr val="000000"/>
              </a:solidFill>
              <a:latin typeface="Raleway"/>
              <a:ea typeface="Raleway"/>
              <a:cs typeface="Raleway"/>
              <a:sym typeface="Raleway"/>
            </a:endParaRPr>
          </a:p>
        </p:txBody>
      </p:sp>
      <p:sp>
        <p:nvSpPr>
          <p:cNvPr id="410" name="Google Shape;410;p54"/>
          <p:cNvSpPr/>
          <p:nvPr/>
        </p:nvSpPr>
        <p:spPr>
          <a:xfrm>
            <a:off x="474663" y="3984625"/>
            <a:ext cx="528600" cy="758700"/>
          </a:xfrm>
          <a:prstGeom prst="rect">
            <a:avLst/>
          </a:prstGeom>
          <a:solidFill>
            <a:srgbClr val="000000"/>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300"/>
              <a:buFont typeface="Arial"/>
              <a:buNone/>
            </a:pPr>
            <a:r>
              <a:rPr b="1" i="0" lang="en" sz="1300" u="none" cap="none" strike="noStrike">
                <a:solidFill>
                  <a:srgbClr val="000000"/>
                </a:solidFill>
                <a:latin typeface="Raleway"/>
                <a:ea typeface="Raleway"/>
                <a:cs typeface="Raleway"/>
                <a:sym typeface="Raleway"/>
              </a:rPr>
              <a:t>1</a:t>
            </a:r>
            <a:endParaRPr b="1" i="0" sz="1300" u="none" cap="none" strike="noStrike">
              <a:solidFill>
                <a:srgbClr val="000000"/>
              </a:solidFill>
              <a:latin typeface="Raleway"/>
              <a:ea typeface="Raleway"/>
              <a:cs typeface="Raleway"/>
              <a:sym typeface="Raleway"/>
            </a:endParaRPr>
          </a:p>
        </p:txBody>
      </p:sp>
      <p:sp>
        <p:nvSpPr>
          <p:cNvPr id="411" name="Google Shape;411;p54"/>
          <p:cNvSpPr/>
          <p:nvPr/>
        </p:nvSpPr>
        <p:spPr>
          <a:xfrm>
            <a:off x="6399213" y="1595438"/>
            <a:ext cx="2303400" cy="3240000"/>
          </a:xfrm>
          <a:prstGeom prst="rect">
            <a:avLst/>
          </a:prstGeom>
          <a:noFill/>
          <a:ln cap="flat" cmpd="sng" w="63500">
            <a:solidFill>
              <a:srgbClr val="0000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53B5C6"/>
              </a:buClr>
              <a:buSzPts val="1300"/>
              <a:buFont typeface="Arial"/>
              <a:buNone/>
            </a:pPr>
            <a:r>
              <a:t/>
            </a:r>
            <a:endParaRPr i="0" sz="1300" u="none" cap="none" strike="noStrike">
              <a:solidFill>
                <a:srgbClr val="000000"/>
              </a:solidFill>
              <a:latin typeface="Raleway"/>
              <a:ea typeface="Raleway"/>
              <a:cs typeface="Raleway"/>
              <a:sym typeface="Raleway"/>
            </a:endParaRPr>
          </a:p>
        </p:txBody>
      </p:sp>
      <p:sp>
        <p:nvSpPr>
          <p:cNvPr id="412" name="Google Shape;412;p54"/>
          <p:cNvSpPr/>
          <p:nvPr/>
        </p:nvSpPr>
        <p:spPr>
          <a:xfrm>
            <a:off x="6426200" y="1506538"/>
            <a:ext cx="2240100" cy="144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53B5C6"/>
              </a:buClr>
              <a:buSzPts val="1300"/>
              <a:buFont typeface="Arial"/>
              <a:buNone/>
            </a:pPr>
            <a:r>
              <a:t/>
            </a:r>
            <a:endParaRPr i="0" sz="1300" u="none" cap="none" strike="noStrike">
              <a:solidFill>
                <a:srgbClr val="000000"/>
              </a:solidFill>
              <a:latin typeface="Raleway"/>
              <a:ea typeface="Raleway"/>
              <a:cs typeface="Raleway"/>
              <a:sym typeface="Raleway"/>
            </a:endParaRPr>
          </a:p>
        </p:txBody>
      </p:sp>
      <p:sp>
        <p:nvSpPr>
          <p:cNvPr id="413" name="Google Shape;413;p54"/>
          <p:cNvSpPr/>
          <p:nvPr/>
        </p:nvSpPr>
        <p:spPr>
          <a:xfrm>
            <a:off x="6497750" y="3979875"/>
            <a:ext cx="2108100" cy="758700"/>
          </a:xfrm>
          <a:prstGeom prst="rect">
            <a:avLst/>
          </a:prstGeom>
          <a:solidFill>
            <a:srgbClr val="C0C0C0"/>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1" i="0" lang="en" sz="1300" u="none" cap="none" strike="noStrike">
                <a:solidFill>
                  <a:srgbClr val="000000"/>
                </a:solidFill>
                <a:latin typeface="Raleway"/>
                <a:ea typeface="Raleway"/>
                <a:cs typeface="Raleway"/>
                <a:sym typeface="Raleway"/>
              </a:rPr>
              <a:t>4</a:t>
            </a:r>
            <a:endParaRPr b="1" i="0" sz="1300" u="none" cap="none" strike="noStrike">
              <a:solidFill>
                <a:srgbClr val="000000"/>
              </a:solidFill>
              <a:latin typeface="Raleway"/>
              <a:ea typeface="Raleway"/>
              <a:cs typeface="Raleway"/>
              <a:sym typeface="Raleway"/>
            </a:endParaRPr>
          </a:p>
        </p:txBody>
      </p:sp>
      <p:sp>
        <p:nvSpPr>
          <p:cNvPr id="414" name="Google Shape;414;p54"/>
          <p:cNvSpPr/>
          <p:nvPr/>
        </p:nvSpPr>
        <p:spPr>
          <a:xfrm>
            <a:off x="6496050" y="2430463"/>
            <a:ext cx="1055700" cy="758700"/>
          </a:xfrm>
          <a:prstGeom prst="rect">
            <a:avLst/>
          </a:prstGeom>
          <a:solidFill>
            <a:srgbClr val="00FF00"/>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1" i="0" lang="en" sz="1300" u="none" cap="none" strike="noStrike">
                <a:solidFill>
                  <a:srgbClr val="000000"/>
                </a:solidFill>
                <a:latin typeface="Raleway"/>
                <a:ea typeface="Raleway"/>
                <a:cs typeface="Raleway"/>
                <a:sym typeface="Raleway"/>
              </a:rPr>
              <a:t>2</a:t>
            </a:r>
            <a:endParaRPr b="1" i="0" sz="1300" u="none" cap="none" strike="noStrike">
              <a:solidFill>
                <a:srgbClr val="000000"/>
              </a:solidFill>
              <a:latin typeface="Raleway"/>
              <a:ea typeface="Raleway"/>
              <a:cs typeface="Raleway"/>
              <a:sym typeface="Raleway"/>
            </a:endParaRPr>
          </a:p>
        </p:txBody>
      </p:sp>
      <p:sp>
        <p:nvSpPr>
          <p:cNvPr id="415" name="Google Shape;415;p54"/>
          <p:cNvSpPr/>
          <p:nvPr/>
        </p:nvSpPr>
        <p:spPr>
          <a:xfrm>
            <a:off x="7551738" y="1655763"/>
            <a:ext cx="1050900" cy="758700"/>
          </a:xfrm>
          <a:prstGeom prst="rect">
            <a:avLst/>
          </a:prstGeom>
          <a:solidFill>
            <a:srgbClr val="0000FF"/>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1" i="0" lang="en" sz="1300" u="none" cap="none" strike="noStrike">
                <a:solidFill>
                  <a:srgbClr val="000000"/>
                </a:solidFill>
                <a:latin typeface="Raleway"/>
                <a:ea typeface="Raleway"/>
                <a:cs typeface="Raleway"/>
                <a:sym typeface="Raleway"/>
              </a:rPr>
              <a:t>2</a:t>
            </a:r>
            <a:endParaRPr b="1" i="0" sz="1300" u="none" cap="none" strike="noStrike">
              <a:solidFill>
                <a:srgbClr val="000000"/>
              </a:solidFill>
              <a:latin typeface="Raleway"/>
              <a:ea typeface="Raleway"/>
              <a:cs typeface="Raleway"/>
              <a:sym typeface="Raleway"/>
            </a:endParaRPr>
          </a:p>
        </p:txBody>
      </p:sp>
      <p:sp>
        <p:nvSpPr>
          <p:cNvPr id="416" name="Google Shape;416;p54"/>
          <p:cNvSpPr/>
          <p:nvPr/>
        </p:nvSpPr>
        <p:spPr>
          <a:xfrm>
            <a:off x="6497749" y="1655775"/>
            <a:ext cx="516000" cy="758700"/>
          </a:xfrm>
          <a:prstGeom prst="rect">
            <a:avLst/>
          </a:prstGeom>
          <a:solidFill>
            <a:schemeClr val="accent1"/>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1" i="0" lang="en" sz="1300" u="none" cap="none" strike="noStrike">
                <a:solidFill>
                  <a:srgbClr val="000000"/>
                </a:solidFill>
                <a:latin typeface="Raleway"/>
                <a:ea typeface="Raleway"/>
                <a:cs typeface="Raleway"/>
                <a:sym typeface="Raleway"/>
              </a:rPr>
              <a:t>1</a:t>
            </a:r>
            <a:endParaRPr b="1" i="0" sz="1300" u="none" cap="none" strike="noStrike">
              <a:solidFill>
                <a:srgbClr val="000000"/>
              </a:solidFill>
              <a:latin typeface="Raleway"/>
              <a:ea typeface="Raleway"/>
              <a:cs typeface="Raleway"/>
              <a:sym typeface="Raleway"/>
            </a:endParaRPr>
          </a:p>
        </p:txBody>
      </p:sp>
      <p:sp>
        <p:nvSpPr>
          <p:cNvPr id="417" name="Google Shape;417;p54"/>
          <p:cNvSpPr/>
          <p:nvPr/>
        </p:nvSpPr>
        <p:spPr>
          <a:xfrm>
            <a:off x="7018338" y="1655763"/>
            <a:ext cx="528600" cy="758700"/>
          </a:xfrm>
          <a:prstGeom prst="rect">
            <a:avLst/>
          </a:prstGeom>
          <a:solidFill>
            <a:srgbClr val="FF6600"/>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1" i="0" lang="en" sz="1300" u="none" cap="none" strike="noStrike">
                <a:solidFill>
                  <a:srgbClr val="000000"/>
                </a:solidFill>
                <a:latin typeface="Raleway"/>
                <a:ea typeface="Raleway"/>
                <a:cs typeface="Raleway"/>
                <a:sym typeface="Raleway"/>
              </a:rPr>
              <a:t>1</a:t>
            </a:r>
            <a:endParaRPr b="1" i="0" sz="1300" u="none" cap="none" strike="noStrike">
              <a:solidFill>
                <a:srgbClr val="000000"/>
              </a:solidFill>
              <a:latin typeface="Raleway"/>
              <a:ea typeface="Raleway"/>
              <a:cs typeface="Raleway"/>
              <a:sym typeface="Raleway"/>
            </a:endParaRPr>
          </a:p>
        </p:txBody>
      </p:sp>
      <p:sp>
        <p:nvSpPr>
          <p:cNvPr id="418" name="Google Shape;418;p54"/>
          <p:cNvSpPr/>
          <p:nvPr/>
        </p:nvSpPr>
        <p:spPr>
          <a:xfrm>
            <a:off x="7567550" y="2430475"/>
            <a:ext cx="1038300" cy="758700"/>
          </a:xfrm>
          <a:prstGeom prst="rect">
            <a:avLst/>
          </a:prstGeom>
          <a:solidFill>
            <a:srgbClr val="00CCFF"/>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1" i="0" lang="en" sz="1300" u="none" cap="none" strike="noStrike">
                <a:solidFill>
                  <a:srgbClr val="000000"/>
                </a:solidFill>
                <a:latin typeface="Raleway"/>
                <a:ea typeface="Raleway"/>
                <a:cs typeface="Raleway"/>
                <a:sym typeface="Raleway"/>
              </a:rPr>
              <a:t>2</a:t>
            </a:r>
            <a:endParaRPr b="1" i="0" sz="1300" u="none" cap="none" strike="noStrike">
              <a:solidFill>
                <a:srgbClr val="000000"/>
              </a:solidFill>
              <a:latin typeface="Raleway"/>
              <a:ea typeface="Raleway"/>
              <a:cs typeface="Raleway"/>
              <a:sym typeface="Raleway"/>
            </a:endParaRPr>
          </a:p>
        </p:txBody>
      </p:sp>
      <p:sp>
        <p:nvSpPr>
          <p:cNvPr id="419" name="Google Shape;419;p54"/>
          <p:cNvSpPr/>
          <p:nvPr/>
        </p:nvSpPr>
        <p:spPr>
          <a:xfrm>
            <a:off x="7564438" y="3205163"/>
            <a:ext cx="1038300" cy="758700"/>
          </a:xfrm>
          <a:prstGeom prst="rect">
            <a:avLst/>
          </a:prstGeom>
          <a:solidFill>
            <a:srgbClr val="FFFF00"/>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1" i="0" lang="en" sz="1300" u="none" cap="none" strike="noStrike">
                <a:solidFill>
                  <a:srgbClr val="000000"/>
                </a:solidFill>
                <a:latin typeface="Raleway"/>
                <a:ea typeface="Raleway"/>
                <a:cs typeface="Raleway"/>
                <a:sym typeface="Raleway"/>
              </a:rPr>
              <a:t>2</a:t>
            </a:r>
            <a:endParaRPr b="1" i="0" sz="1300" u="none" cap="none" strike="noStrike">
              <a:solidFill>
                <a:srgbClr val="000000"/>
              </a:solidFill>
              <a:latin typeface="Raleway"/>
              <a:ea typeface="Raleway"/>
              <a:cs typeface="Raleway"/>
              <a:sym typeface="Raleway"/>
            </a:endParaRPr>
          </a:p>
        </p:txBody>
      </p:sp>
      <p:sp>
        <p:nvSpPr>
          <p:cNvPr id="420" name="Google Shape;420;p54"/>
          <p:cNvSpPr/>
          <p:nvPr/>
        </p:nvSpPr>
        <p:spPr>
          <a:xfrm>
            <a:off x="6497750" y="3205175"/>
            <a:ext cx="528600" cy="758700"/>
          </a:xfrm>
          <a:prstGeom prst="rect">
            <a:avLst/>
          </a:prstGeom>
          <a:solidFill>
            <a:srgbClr val="CC99FF"/>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1" i="0" lang="en" sz="1300" u="none" cap="none" strike="noStrike">
                <a:solidFill>
                  <a:srgbClr val="000000"/>
                </a:solidFill>
                <a:latin typeface="Raleway"/>
                <a:ea typeface="Raleway"/>
                <a:cs typeface="Raleway"/>
                <a:sym typeface="Raleway"/>
              </a:rPr>
              <a:t>1</a:t>
            </a:r>
            <a:endParaRPr b="1" i="0" sz="1300" u="none" cap="none" strike="noStrike">
              <a:solidFill>
                <a:srgbClr val="000000"/>
              </a:solidFill>
              <a:latin typeface="Raleway"/>
              <a:ea typeface="Raleway"/>
              <a:cs typeface="Raleway"/>
              <a:sym typeface="Raleway"/>
            </a:endParaRPr>
          </a:p>
        </p:txBody>
      </p:sp>
      <p:sp>
        <p:nvSpPr>
          <p:cNvPr id="421" name="Google Shape;421;p54"/>
          <p:cNvSpPr/>
          <p:nvPr/>
        </p:nvSpPr>
        <p:spPr>
          <a:xfrm>
            <a:off x="7031049" y="3205175"/>
            <a:ext cx="516000" cy="758700"/>
          </a:xfrm>
          <a:prstGeom prst="rect">
            <a:avLst/>
          </a:prstGeom>
          <a:solidFill>
            <a:srgbClr val="FFCC99"/>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1" i="0" lang="en" sz="1300" u="none" cap="none" strike="noStrike">
                <a:solidFill>
                  <a:srgbClr val="000000"/>
                </a:solidFill>
                <a:latin typeface="Raleway"/>
                <a:ea typeface="Raleway"/>
                <a:cs typeface="Raleway"/>
                <a:sym typeface="Raleway"/>
              </a:rPr>
              <a:t>1</a:t>
            </a:r>
            <a:endParaRPr b="1" i="0" sz="1300" u="none" cap="none" strike="noStrike">
              <a:solidFill>
                <a:srgbClr val="000000"/>
              </a:solidFill>
              <a:latin typeface="Raleway"/>
              <a:ea typeface="Raleway"/>
              <a:cs typeface="Raleway"/>
              <a:sym typeface="Raleway"/>
            </a:endParaRPr>
          </a:p>
        </p:txBody>
      </p:sp>
      <p:sp>
        <p:nvSpPr>
          <p:cNvPr id="422" name="Google Shape;422;p54"/>
          <p:cNvSpPr/>
          <p:nvPr/>
        </p:nvSpPr>
        <p:spPr>
          <a:xfrm>
            <a:off x="2879725" y="3151188"/>
            <a:ext cx="2084400" cy="758700"/>
          </a:xfrm>
          <a:prstGeom prst="rect">
            <a:avLst/>
          </a:prstGeom>
          <a:solidFill>
            <a:srgbClr val="CCFFFF"/>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1" i="0" lang="en" sz="1300" u="none" cap="none" strike="noStrike">
                <a:solidFill>
                  <a:srgbClr val="000000"/>
                </a:solidFill>
                <a:latin typeface="Raleway"/>
                <a:ea typeface="Raleway"/>
                <a:cs typeface="Raleway"/>
                <a:sym typeface="Raleway"/>
              </a:rPr>
              <a:t>4</a:t>
            </a:r>
            <a:endParaRPr b="1" i="0" sz="1300" u="none" cap="none" strike="noStrike">
              <a:solidFill>
                <a:srgbClr val="000000"/>
              </a:solidFill>
              <a:latin typeface="Raleway"/>
              <a:ea typeface="Raleway"/>
              <a:cs typeface="Raleway"/>
              <a:sym typeface="Raleway"/>
            </a:endParaRPr>
          </a:p>
        </p:txBody>
      </p:sp>
      <p:sp>
        <p:nvSpPr>
          <p:cNvPr id="423" name="Google Shape;423;p54"/>
          <p:cNvSpPr/>
          <p:nvPr/>
        </p:nvSpPr>
        <p:spPr>
          <a:xfrm>
            <a:off x="1098550" y="3151188"/>
            <a:ext cx="528600" cy="758700"/>
          </a:xfrm>
          <a:prstGeom prst="rect">
            <a:avLst/>
          </a:prstGeom>
          <a:solidFill>
            <a:schemeClr val="accent1"/>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1" i="0" lang="en" sz="1300" u="none" cap="none" strike="noStrike">
                <a:solidFill>
                  <a:srgbClr val="000000"/>
                </a:solidFill>
                <a:latin typeface="Raleway"/>
                <a:ea typeface="Raleway"/>
                <a:cs typeface="Raleway"/>
                <a:sym typeface="Raleway"/>
              </a:rPr>
              <a:t>1</a:t>
            </a:r>
            <a:endParaRPr b="1" i="0" sz="1300" u="none" cap="none" strike="noStrike">
              <a:solidFill>
                <a:srgbClr val="000000"/>
              </a:solidFill>
              <a:latin typeface="Raleway"/>
              <a:ea typeface="Raleway"/>
              <a:cs typeface="Raleway"/>
              <a:sym typeface="Raleway"/>
            </a:endParaRPr>
          </a:p>
        </p:txBody>
      </p:sp>
      <p:sp>
        <p:nvSpPr>
          <p:cNvPr id="424" name="Google Shape;424;p54"/>
          <p:cNvSpPr/>
          <p:nvPr/>
        </p:nvSpPr>
        <p:spPr>
          <a:xfrm>
            <a:off x="1725613" y="3151188"/>
            <a:ext cx="1055700" cy="758700"/>
          </a:xfrm>
          <a:prstGeom prst="rect">
            <a:avLst/>
          </a:prstGeom>
          <a:solidFill>
            <a:srgbClr val="00FF00"/>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1" i="0" lang="en" sz="1300" u="none" cap="none" strike="noStrike">
                <a:solidFill>
                  <a:srgbClr val="000000"/>
                </a:solidFill>
                <a:latin typeface="Raleway"/>
                <a:ea typeface="Raleway"/>
                <a:cs typeface="Raleway"/>
                <a:sym typeface="Raleway"/>
              </a:rPr>
              <a:t>2</a:t>
            </a:r>
            <a:endParaRPr b="1" i="0" sz="1300" u="none" cap="none" strike="noStrike">
              <a:solidFill>
                <a:srgbClr val="000000"/>
              </a:solidFill>
              <a:latin typeface="Raleway"/>
              <a:ea typeface="Raleway"/>
              <a:cs typeface="Raleway"/>
              <a:sym typeface="Raleway"/>
            </a:endParaRPr>
          </a:p>
        </p:txBody>
      </p:sp>
      <p:sp>
        <p:nvSpPr>
          <p:cNvPr id="425" name="Google Shape;425;p54"/>
          <p:cNvSpPr/>
          <p:nvPr/>
        </p:nvSpPr>
        <p:spPr>
          <a:xfrm>
            <a:off x="471488" y="3138488"/>
            <a:ext cx="528600" cy="758700"/>
          </a:xfrm>
          <a:prstGeom prst="rect">
            <a:avLst/>
          </a:prstGeom>
          <a:solidFill>
            <a:schemeClr val="hlink"/>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1" i="0" lang="en" sz="1300" u="none" cap="none" strike="noStrike">
                <a:solidFill>
                  <a:srgbClr val="000000"/>
                </a:solidFill>
                <a:latin typeface="Raleway"/>
                <a:ea typeface="Raleway"/>
                <a:cs typeface="Raleway"/>
                <a:sym typeface="Raleway"/>
              </a:rPr>
              <a:t>1</a:t>
            </a:r>
            <a:endParaRPr b="1" i="0" sz="1300" u="none" cap="none" strike="noStrike">
              <a:solidFill>
                <a:srgbClr val="000000"/>
              </a:solidFill>
              <a:latin typeface="Raleway"/>
              <a:ea typeface="Raleway"/>
              <a:cs typeface="Raleway"/>
              <a:sym typeface="Raleway"/>
            </a:endParaRPr>
          </a:p>
        </p:txBody>
      </p:sp>
      <p:sp>
        <p:nvSpPr>
          <p:cNvPr id="426" name="Google Shape;426;p54"/>
          <p:cNvSpPr/>
          <p:nvPr/>
        </p:nvSpPr>
        <p:spPr>
          <a:xfrm>
            <a:off x="1074738" y="2293938"/>
            <a:ext cx="528600" cy="758700"/>
          </a:xfrm>
          <a:prstGeom prst="rect">
            <a:avLst/>
          </a:prstGeom>
          <a:solidFill>
            <a:srgbClr val="CC99FF"/>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1" i="0" lang="en" sz="1300" u="none" cap="none" strike="noStrike">
                <a:solidFill>
                  <a:srgbClr val="000000"/>
                </a:solidFill>
                <a:latin typeface="Raleway"/>
                <a:ea typeface="Raleway"/>
                <a:cs typeface="Raleway"/>
                <a:sym typeface="Raleway"/>
              </a:rPr>
              <a:t>1</a:t>
            </a:r>
            <a:endParaRPr b="1" i="0" sz="1300" u="none" cap="none" strike="noStrike">
              <a:solidFill>
                <a:srgbClr val="000000"/>
              </a:solidFill>
              <a:latin typeface="Raleway"/>
              <a:ea typeface="Raleway"/>
              <a:cs typeface="Raleway"/>
              <a:sym typeface="Raleway"/>
            </a:endParaRPr>
          </a:p>
        </p:txBody>
      </p:sp>
      <p:sp>
        <p:nvSpPr>
          <p:cNvPr id="427" name="Google Shape;427;p54"/>
          <p:cNvSpPr/>
          <p:nvPr/>
        </p:nvSpPr>
        <p:spPr>
          <a:xfrm>
            <a:off x="1701800" y="2293938"/>
            <a:ext cx="1055700" cy="758700"/>
          </a:xfrm>
          <a:prstGeom prst="rect">
            <a:avLst/>
          </a:prstGeom>
          <a:solidFill>
            <a:srgbClr val="0000FF"/>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300"/>
              <a:buFont typeface="Arial"/>
              <a:buNone/>
            </a:pPr>
            <a:r>
              <a:rPr b="1" i="0" lang="en" sz="1300" u="none" cap="none" strike="noStrike">
                <a:solidFill>
                  <a:srgbClr val="000000"/>
                </a:solidFill>
                <a:latin typeface="Raleway"/>
                <a:ea typeface="Raleway"/>
                <a:cs typeface="Raleway"/>
                <a:sym typeface="Raleway"/>
              </a:rPr>
              <a:t>2</a:t>
            </a:r>
            <a:endParaRPr b="1" i="0" sz="1300" u="none" cap="none" strike="noStrike">
              <a:solidFill>
                <a:srgbClr val="000000"/>
              </a:solidFill>
              <a:latin typeface="Raleway"/>
              <a:ea typeface="Raleway"/>
              <a:cs typeface="Raleway"/>
              <a:sym typeface="Raleway"/>
            </a:endParaRPr>
          </a:p>
        </p:txBody>
      </p:sp>
      <p:sp>
        <p:nvSpPr>
          <p:cNvPr id="428" name="Google Shape;428;p54"/>
          <p:cNvSpPr/>
          <p:nvPr/>
        </p:nvSpPr>
        <p:spPr>
          <a:xfrm>
            <a:off x="1074738" y="1436688"/>
            <a:ext cx="528600" cy="758700"/>
          </a:xfrm>
          <a:prstGeom prst="rect">
            <a:avLst/>
          </a:prstGeom>
          <a:solidFill>
            <a:srgbClr val="FFCC99"/>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1" i="0" lang="en" sz="1300" u="none" cap="none" strike="noStrike">
                <a:solidFill>
                  <a:srgbClr val="000000"/>
                </a:solidFill>
                <a:latin typeface="Raleway"/>
                <a:ea typeface="Raleway"/>
                <a:cs typeface="Raleway"/>
                <a:sym typeface="Raleway"/>
              </a:rPr>
              <a:t>1</a:t>
            </a:r>
            <a:endParaRPr b="1" i="0" sz="1300" u="none" cap="none" strike="noStrike">
              <a:solidFill>
                <a:srgbClr val="000000"/>
              </a:solidFill>
              <a:latin typeface="Raleway"/>
              <a:ea typeface="Raleway"/>
              <a:cs typeface="Raleway"/>
              <a:sym typeface="Raleway"/>
            </a:endParaRPr>
          </a:p>
        </p:txBody>
      </p:sp>
      <p:sp>
        <p:nvSpPr>
          <p:cNvPr id="429" name="Google Shape;429;p54"/>
          <p:cNvSpPr/>
          <p:nvPr/>
        </p:nvSpPr>
        <p:spPr>
          <a:xfrm>
            <a:off x="1701800" y="1436688"/>
            <a:ext cx="1055700" cy="758700"/>
          </a:xfrm>
          <a:prstGeom prst="rect">
            <a:avLst/>
          </a:prstGeom>
          <a:solidFill>
            <a:srgbClr val="FFFF00"/>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1" i="0" lang="en" sz="1300" u="none" cap="none" strike="noStrike">
                <a:solidFill>
                  <a:srgbClr val="000000"/>
                </a:solidFill>
                <a:latin typeface="Raleway"/>
                <a:ea typeface="Raleway"/>
                <a:cs typeface="Raleway"/>
                <a:sym typeface="Raleway"/>
              </a:rPr>
              <a:t>2</a:t>
            </a:r>
            <a:endParaRPr b="1" i="0" sz="1300" u="none" cap="none" strike="noStrike">
              <a:solidFill>
                <a:srgbClr val="000000"/>
              </a:solidFill>
              <a:latin typeface="Raleway"/>
              <a:ea typeface="Raleway"/>
              <a:cs typeface="Raleway"/>
              <a:sym typeface="Raleway"/>
            </a:endParaRPr>
          </a:p>
        </p:txBody>
      </p:sp>
      <p:sp>
        <p:nvSpPr>
          <p:cNvPr id="430" name="Google Shape;430;p54"/>
          <p:cNvSpPr txBox="1"/>
          <p:nvPr/>
        </p:nvSpPr>
        <p:spPr>
          <a:xfrm>
            <a:off x="768750" y="600150"/>
            <a:ext cx="6507900" cy="461700"/>
          </a:xfrm>
          <a:prstGeom prst="rect">
            <a:avLst/>
          </a:prstGeom>
          <a:noFill/>
          <a:ln>
            <a:noFill/>
          </a:ln>
        </p:spPr>
        <p:txBody>
          <a:bodyPr anchorCtr="0" anchor="t" bIns="45700" lIns="91425" spcFirstLastPara="1" rIns="91425" wrap="square" tIns="45700">
            <a:noAutofit/>
          </a:bodyPr>
          <a:lstStyle/>
          <a:p>
            <a:pPr indent="-190500" lvl="0" marL="177800" marR="0" rtl="0" algn="l">
              <a:lnSpc>
                <a:spcPct val="100000"/>
              </a:lnSpc>
              <a:spcBef>
                <a:spcPts val="0"/>
              </a:spcBef>
              <a:spcAft>
                <a:spcPts val="0"/>
              </a:spcAft>
              <a:buClr>
                <a:srgbClr val="000000"/>
              </a:buClr>
              <a:buSzPts val="1400"/>
              <a:buFont typeface="Raleway"/>
              <a:buChar char="•"/>
            </a:pPr>
            <a:r>
              <a:t/>
            </a:r>
            <a:endParaRPr i="0" u="none" cap="none" strike="noStrike">
              <a:solidFill>
                <a:srgbClr val="000000"/>
              </a:solidFill>
              <a:latin typeface="Raleway"/>
              <a:ea typeface="Raleway"/>
              <a:cs typeface="Raleway"/>
              <a:sym typeface="Raleway"/>
            </a:endParaRPr>
          </a:p>
        </p:txBody>
      </p:sp>
      <p:sp>
        <p:nvSpPr>
          <p:cNvPr id="431" name="Google Shape;431;p54"/>
          <p:cNvSpPr/>
          <p:nvPr/>
        </p:nvSpPr>
        <p:spPr>
          <a:xfrm rot="-5400000">
            <a:off x="-750875" y="884975"/>
            <a:ext cx="1956000" cy="3078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000000"/>
              </a:buClr>
              <a:buSzPts val="800"/>
              <a:buFont typeface="Arial"/>
              <a:buNone/>
            </a:pPr>
            <a:r>
              <a:t/>
            </a:r>
            <a:endParaRPr b="1" i="0" sz="1500" u="none" cap="none" strike="noStrike">
              <a:solidFill>
                <a:srgbClr val="0A0A3E"/>
              </a:solidFill>
              <a:latin typeface="Raleway"/>
              <a:ea typeface="Raleway"/>
              <a:cs typeface="Raleway"/>
              <a:sym typeface="Raleway"/>
            </a:endParaRPr>
          </a:p>
        </p:txBody>
      </p:sp>
      <p:sp>
        <p:nvSpPr>
          <p:cNvPr id="432" name="Google Shape;432;p54"/>
          <p:cNvSpPr txBox="1"/>
          <p:nvPr>
            <p:ph type="title"/>
          </p:nvPr>
        </p:nvSpPr>
        <p:spPr>
          <a:xfrm>
            <a:off x="144900" y="-23700"/>
            <a:ext cx="7688700" cy="535200"/>
          </a:xfrm>
          <a:prstGeom prst="rect">
            <a:avLst/>
          </a:prstGeom>
        </p:spPr>
        <p:txBody>
          <a:bodyPr anchorCtr="0" anchor="ctr" bIns="91425" lIns="91425" spcFirstLastPara="1" rIns="91425" wrap="square" tIns="91425">
            <a:noAutofit/>
          </a:bodyPr>
          <a:lstStyle/>
          <a:p>
            <a:pPr indent="0" lvl="0" marL="0" rtl="0" algn="l">
              <a:lnSpc>
                <a:spcPct val="90000"/>
              </a:lnSpc>
              <a:spcBef>
                <a:spcPts val="0"/>
              </a:spcBef>
              <a:spcAft>
                <a:spcPts val="0"/>
              </a:spcAft>
              <a:buNone/>
            </a:pPr>
            <a:r>
              <a:rPr lang="en" sz="1500">
                <a:solidFill>
                  <a:srgbClr val="0A0A3E"/>
                </a:solidFill>
              </a:rPr>
              <a:t>Sprint and Velocity</a:t>
            </a:r>
            <a:endParaRPr/>
          </a:p>
        </p:txBody>
      </p:sp>
      <p:sp>
        <p:nvSpPr>
          <p:cNvPr id="433" name="Google Shape;433;p54"/>
          <p:cNvSpPr txBox="1"/>
          <p:nvPr/>
        </p:nvSpPr>
        <p:spPr>
          <a:xfrm>
            <a:off x="152400" y="609600"/>
            <a:ext cx="8550300" cy="52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aleway"/>
                <a:ea typeface="Raleway"/>
                <a:cs typeface="Raleway"/>
                <a:sym typeface="Raleway"/>
              </a:rPr>
              <a:t>A sprint is a bucket of fixed size. Stories are given points and then during sprint planning stories are added to the bucket.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405"/>
                                        </p:tgtEl>
                                      </p:cBhvr>
                                    </p:animEffect>
                                    <p:set>
                                      <p:cBhvr>
                                        <p:cTn dur="1" fill="hold">
                                          <p:stCondLst>
                                            <p:cond delay="500"/>
                                          </p:stCondLst>
                                        </p:cTn>
                                        <p:tgtEl>
                                          <p:spTgt spid="405"/>
                                        </p:tgtEl>
                                        <p:attrNameLst>
                                          <p:attrName>style.visibility</p:attrName>
                                        </p:attrNameLst>
                                      </p:cBhvr>
                                      <p:to>
                                        <p:strVal val="hidden"/>
                                      </p:to>
                                    </p:se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413"/>
                                        </p:tgtEl>
                                        <p:attrNameLst>
                                          <p:attrName>style.visibility</p:attrName>
                                        </p:attrNameLst>
                                      </p:cBhvr>
                                      <p:to>
                                        <p:strVal val="visible"/>
                                      </p:to>
                                    </p:set>
                                    <p:animEffect filter="fade" transition="in">
                                      <p:cBhvr>
                                        <p:cTn dur="500"/>
                                        <p:tgtEl>
                                          <p:spTgt spid="413"/>
                                        </p:tgtEl>
                                      </p:cBhvr>
                                    </p:animEffect>
                                  </p:childTnLst>
                                </p:cTn>
                              </p:par>
                            </p:childTnLst>
                          </p:cTn>
                        </p:par>
                        <p:par>
                          <p:cTn fill="hold">
                            <p:stCondLst>
                              <p:cond delay="1000"/>
                            </p:stCondLst>
                            <p:childTnLst>
                              <p:par>
                                <p:cTn fill="hold" nodeType="afterEffect" presetClass="exit" presetID="10" presetSubtype="0">
                                  <p:stCondLst>
                                    <p:cond delay="0"/>
                                  </p:stCondLst>
                                  <p:childTnLst>
                                    <p:animEffect filter="fade" transition="out">
                                      <p:cBhvr>
                                        <p:cTn dur="500"/>
                                        <p:tgtEl>
                                          <p:spTgt spid="429"/>
                                        </p:tgtEl>
                                      </p:cBhvr>
                                    </p:animEffect>
                                    <p:set>
                                      <p:cBhvr>
                                        <p:cTn dur="1" fill="hold">
                                          <p:stCondLst>
                                            <p:cond delay="500"/>
                                          </p:stCondLst>
                                        </p:cTn>
                                        <p:tgtEl>
                                          <p:spTgt spid="429"/>
                                        </p:tgtEl>
                                        <p:attrNameLst>
                                          <p:attrName>style.visibility</p:attrName>
                                        </p:attrNameLst>
                                      </p:cBhvr>
                                      <p:to>
                                        <p:strVal val="hidden"/>
                                      </p:to>
                                    </p:se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419"/>
                                        </p:tgtEl>
                                        <p:attrNameLst>
                                          <p:attrName>style.visibility</p:attrName>
                                        </p:attrNameLst>
                                      </p:cBhvr>
                                      <p:to>
                                        <p:strVal val="visible"/>
                                      </p:to>
                                    </p:set>
                                    <p:animEffect filter="fade" transition="in">
                                      <p:cBhvr>
                                        <p:cTn dur="500"/>
                                        <p:tgtEl>
                                          <p:spTgt spid="419"/>
                                        </p:tgtEl>
                                      </p:cBhvr>
                                    </p:animEffect>
                                  </p:childTnLst>
                                </p:cTn>
                              </p:par>
                            </p:childTnLst>
                          </p:cTn>
                        </p:par>
                        <p:par>
                          <p:cTn fill="hold">
                            <p:stCondLst>
                              <p:cond delay="2000"/>
                            </p:stCondLst>
                            <p:childTnLst>
                              <p:par>
                                <p:cTn fill="hold" nodeType="afterEffect" presetClass="exit" presetID="10" presetSubtype="0">
                                  <p:stCondLst>
                                    <p:cond delay="0"/>
                                  </p:stCondLst>
                                  <p:childTnLst>
                                    <p:animEffect filter="fade" transition="out">
                                      <p:cBhvr>
                                        <p:cTn dur="500"/>
                                        <p:tgtEl>
                                          <p:spTgt spid="428"/>
                                        </p:tgtEl>
                                      </p:cBhvr>
                                    </p:animEffect>
                                    <p:set>
                                      <p:cBhvr>
                                        <p:cTn dur="1" fill="hold">
                                          <p:stCondLst>
                                            <p:cond delay="500"/>
                                          </p:stCondLst>
                                        </p:cTn>
                                        <p:tgtEl>
                                          <p:spTgt spid="428"/>
                                        </p:tgtEl>
                                        <p:attrNameLst>
                                          <p:attrName>style.visibility</p:attrName>
                                        </p:attrNameLst>
                                      </p:cBhvr>
                                      <p:to>
                                        <p:strVal val="hidden"/>
                                      </p:to>
                                    </p:set>
                                  </p:childTnLst>
                                </p:cTn>
                              </p:par>
                            </p:childTnLst>
                          </p:cTn>
                        </p:par>
                        <p:par>
                          <p:cTn fill="hold">
                            <p:stCondLst>
                              <p:cond delay="2500"/>
                            </p:stCondLst>
                            <p:childTnLst>
                              <p:par>
                                <p:cTn fill="hold" nodeType="afterEffect" presetClass="entr" presetID="10" presetSubtype="0">
                                  <p:stCondLst>
                                    <p:cond delay="0"/>
                                  </p:stCondLst>
                                  <p:childTnLst>
                                    <p:set>
                                      <p:cBhvr>
                                        <p:cTn dur="1" fill="hold">
                                          <p:stCondLst>
                                            <p:cond delay="0"/>
                                          </p:stCondLst>
                                        </p:cTn>
                                        <p:tgtEl>
                                          <p:spTgt spid="421"/>
                                        </p:tgtEl>
                                        <p:attrNameLst>
                                          <p:attrName>style.visibility</p:attrName>
                                        </p:attrNameLst>
                                      </p:cBhvr>
                                      <p:to>
                                        <p:strVal val="visible"/>
                                      </p:to>
                                    </p:set>
                                    <p:animEffect filter="fade" transition="in">
                                      <p:cBhvr>
                                        <p:cTn dur="500"/>
                                        <p:tgtEl>
                                          <p:spTgt spid="421"/>
                                        </p:tgtEl>
                                      </p:cBhvr>
                                    </p:animEffect>
                                  </p:childTnLst>
                                </p:cTn>
                              </p:par>
                            </p:childTnLst>
                          </p:cTn>
                        </p:par>
                        <p:par>
                          <p:cTn fill="hold">
                            <p:stCondLst>
                              <p:cond delay="3000"/>
                            </p:stCondLst>
                            <p:childTnLst>
                              <p:par>
                                <p:cTn fill="hold" nodeType="afterEffect" presetClass="exit" presetID="10" presetSubtype="0">
                                  <p:stCondLst>
                                    <p:cond delay="0"/>
                                  </p:stCondLst>
                                  <p:childTnLst>
                                    <p:animEffect filter="fade" transition="out">
                                      <p:cBhvr>
                                        <p:cTn dur="500"/>
                                        <p:tgtEl>
                                          <p:spTgt spid="426"/>
                                        </p:tgtEl>
                                      </p:cBhvr>
                                    </p:animEffect>
                                    <p:set>
                                      <p:cBhvr>
                                        <p:cTn dur="1" fill="hold">
                                          <p:stCondLst>
                                            <p:cond delay="500"/>
                                          </p:stCondLst>
                                        </p:cTn>
                                        <p:tgtEl>
                                          <p:spTgt spid="426"/>
                                        </p:tgtEl>
                                        <p:attrNameLst>
                                          <p:attrName>style.visibility</p:attrName>
                                        </p:attrNameLst>
                                      </p:cBhvr>
                                      <p:to>
                                        <p:strVal val="hidden"/>
                                      </p:to>
                                    </p:set>
                                  </p:childTnLst>
                                </p:cTn>
                              </p:par>
                            </p:childTnLst>
                          </p:cTn>
                        </p:par>
                        <p:par>
                          <p:cTn fill="hold">
                            <p:stCondLst>
                              <p:cond delay="3500"/>
                            </p:stCondLst>
                            <p:childTnLst>
                              <p:par>
                                <p:cTn fill="hold" nodeType="afterEffect" presetClass="entr" presetID="10" presetSubtype="0">
                                  <p:stCondLst>
                                    <p:cond delay="0"/>
                                  </p:stCondLst>
                                  <p:childTnLst>
                                    <p:set>
                                      <p:cBhvr>
                                        <p:cTn dur="1" fill="hold">
                                          <p:stCondLst>
                                            <p:cond delay="0"/>
                                          </p:stCondLst>
                                        </p:cTn>
                                        <p:tgtEl>
                                          <p:spTgt spid="420"/>
                                        </p:tgtEl>
                                        <p:attrNameLst>
                                          <p:attrName>style.visibility</p:attrName>
                                        </p:attrNameLst>
                                      </p:cBhvr>
                                      <p:to>
                                        <p:strVal val="visible"/>
                                      </p:to>
                                    </p:set>
                                    <p:animEffect filter="fade" transition="in">
                                      <p:cBhvr>
                                        <p:cTn dur="500"/>
                                        <p:tgtEl>
                                          <p:spTgt spid="420"/>
                                        </p:tgtEl>
                                      </p:cBhvr>
                                    </p:animEffect>
                                  </p:childTnLst>
                                </p:cTn>
                              </p:par>
                            </p:childTnLst>
                          </p:cTn>
                        </p:par>
                        <p:par>
                          <p:cTn fill="hold">
                            <p:stCondLst>
                              <p:cond delay="4000"/>
                            </p:stCondLst>
                            <p:childTnLst>
                              <p:par>
                                <p:cTn fill="hold" nodeType="afterEffect" presetClass="exit" presetID="10" presetSubtype="0">
                                  <p:stCondLst>
                                    <p:cond delay="0"/>
                                  </p:stCondLst>
                                  <p:childTnLst>
                                    <p:animEffect filter="fade" transition="out">
                                      <p:cBhvr>
                                        <p:cTn dur="500"/>
                                        <p:tgtEl>
                                          <p:spTgt spid="407"/>
                                        </p:tgtEl>
                                      </p:cBhvr>
                                    </p:animEffect>
                                    <p:set>
                                      <p:cBhvr>
                                        <p:cTn dur="1" fill="hold">
                                          <p:stCondLst>
                                            <p:cond delay="500"/>
                                          </p:stCondLst>
                                        </p:cTn>
                                        <p:tgtEl>
                                          <p:spTgt spid="407"/>
                                        </p:tgtEl>
                                        <p:attrNameLst>
                                          <p:attrName>style.visibility</p:attrName>
                                        </p:attrNameLst>
                                      </p:cBhvr>
                                      <p:to>
                                        <p:strVal val="hidden"/>
                                      </p:to>
                                    </p:set>
                                  </p:childTnLst>
                                </p:cTn>
                              </p:par>
                            </p:childTnLst>
                          </p:cTn>
                        </p:par>
                        <p:par>
                          <p:cTn fill="hold">
                            <p:stCondLst>
                              <p:cond delay="4500"/>
                            </p:stCondLst>
                            <p:childTnLst>
                              <p:par>
                                <p:cTn fill="hold" nodeType="afterEffect" presetClass="entr" presetID="10" presetSubtype="0">
                                  <p:stCondLst>
                                    <p:cond delay="0"/>
                                  </p:stCondLst>
                                  <p:childTnLst>
                                    <p:set>
                                      <p:cBhvr>
                                        <p:cTn dur="1" fill="hold">
                                          <p:stCondLst>
                                            <p:cond delay="0"/>
                                          </p:stCondLst>
                                        </p:cTn>
                                        <p:tgtEl>
                                          <p:spTgt spid="418"/>
                                        </p:tgtEl>
                                        <p:attrNameLst>
                                          <p:attrName>style.visibility</p:attrName>
                                        </p:attrNameLst>
                                      </p:cBhvr>
                                      <p:to>
                                        <p:strVal val="visible"/>
                                      </p:to>
                                    </p:set>
                                    <p:animEffect filter="fade" transition="in">
                                      <p:cBhvr>
                                        <p:cTn dur="500"/>
                                        <p:tgtEl>
                                          <p:spTgt spid="418"/>
                                        </p:tgtEl>
                                      </p:cBhvr>
                                    </p:animEffect>
                                  </p:childTnLst>
                                </p:cTn>
                              </p:par>
                            </p:childTnLst>
                          </p:cTn>
                        </p:par>
                        <p:par>
                          <p:cTn fill="hold">
                            <p:stCondLst>
                              <p:cond delay="5000"/>
                            </p:stCondLst>
                            <p:childTnLst>
                              <p:par>
                                <p:cTn fill="hold" nodeType="afterEffect" presetClass="exit" presetID="10" presetSubtype="0">
                                  <p:stCondLst>
                                    <p:cond delay="0"/>
                                  </p:stCondLst>
                                  <p:childTnLst>
                                    <p:animEffect filter="fade" transition="out">
                                      <p:cBhvr>
                                        <p:cTn dur="500"/>
                                        <p:tgtEl>
                                          <p:spTgt spid="424"/>
                                        </p:tgtEl>
                                      </p:cBhvr>
                                    </p:animEffect>
                                    <p:set>
                                      <p:cBhvr>
                                        <p:cTn dur="1" fill="hold">
                                          <p:stCondLst>
                                            <p:cond delay="500"/>
                                          </p:stCondLst>
                                        </p:cTn>
                                        <p:tgtEl>
                                          <p:spTgt spid="424"/>
                                        </p:tgtEl>
                                        <p:attrNameLst>
                                          <p:attrName>style.visibility</p:attrName>
                                        </p:attrNameLst>
                                      </p:cBhvr>
                                      <p:to>
                                        <p:strVal val="hidden"/>
                                      </p:to>
                                    </p:set>
                                  </p:childTnLst>
                                </p:cTn>
                              </p:par>
                            </p:childTnLst>
                          </p:cTn>
                        </p:par>
                        <p:par>
                          <p:cTn fill="hold">
                            <p:stCondLst>
                              <p:cond delay="5500"/>
                            </p:stCondLst>
                            <p:childTnLst>
                              <p:par>
                                <p:cTn fill="hold" nodeType="afterEffect" presetClass="entr" presetID="10" presetSubtype="0">
                                  <p:stCondLst>
                                    <p:cond delay="0"/>
                                  </p:stCondLst>
                                  <p:childTnLst>
                                    <p:set>
                                      <p:cBhvr>
                                        <p:cTn dur="1" fill="hold">
                                          <p:stCondLst>
                                            <p:cond delay="0"/>
                                          </p:stCondLst>
                                        </p:cTn>
                                        <p:tgtEl>
                                          <p:spTgt spid="414"/>
                                        </p:tgtEl>
                                        <p:attrNameLst>
                                          <p:attrName>style.visibility</p:attrName>
                                        </p:attrNameLst>
                                      </p:cBhvr>
                                      <p:to>
                                        <p:strVal val="visible"/>
                                      </p:to>
                                    </p:set>
                                    <p:animEffect filter="fade" transition="in">
                                      <p:cBhvr>
                                        <p:cTn dur="500"/>
                                        <p:tgtEl>
                                          <p:spTgt spid="414"/>
                                        </p:tgtEl>
                                      </p:cBhvr>
                                    </p:animEffect>
                                  </p:childTnLst>
                                </p:cTn>
                              </p:par>
                            </p:childTnLst>
                          </p:cTn>
                        </p:par>
                        <p:par>
                          <p:cTn fill="hold">
                            <p:stCondLst>
                              <p:cond delay="6000"/>
                            </p:stCondLst>
                            <p:childTnLst>
                              <p:par>
                                <p:cTn fill="hold" nodeType="afterEffect" presetClass="exit" presetID="10" presetSubtype="0">
                                  <p:stCondLst>
                                    <p:cond delay="0"/>
                                  </p:stCondLst>
                                  <p:childTnLst>
                                    <p:animEffect filter="fade" transition="out">
                                      <p:cBhvr>
                                        <p:cTn dur="500"/>
                                        <p:tgtEl>
                                          <p:spTgt spid="427"/>
                                        </p:tgtEl>
                                      </p:cBhvr>
                                    </p:animEffect>
                                    <p:set>
                                      <p:cBhvr>
                                        <p:cTn dur="1" fill="hold">
                                          <p:stCondLst>
                                            <p:cond delay="500"/>
                                          </p:stCondLst>
                                        </p:cTn>
                                        <p:tgtEl>
                                          <p:spTgt spid="427"/>
                                        </p:tgtEl>
                                        <p:attrNameLst>
                                          <p:attrName>style.visibility</p:attrName>
                                        </p:attrNameLst>
                                      </p:cBhvr>
                                      <p:to>
                                        <p:strVal val="hidden"/>
                                      </p:to>
                                    </p:set>
                                  </p:childTnLst>
                                </p:cTn>
                              </p:par>
                            </p:childTnLst>
                          </p:cTn>
                        </p:par>
                        <p:par>
                          <p:cTn fill="hold">
                            <p:stCondLst>
                              <p:cond delay="6500"/>
                            </p:stCondLst>
                            <p:childTnLst>
                              <p:par>
                                <p:cTn fill="hold" nodeType="afterEffect" presetClass="entr" presetID="10" presetSubtype="0">
                                  <p:stCondLst>
                                    <p:cond delay="0"/>
                                  </p:stCondLst>
                                  <p:childTnLst>
                                    <p:set>
                                      <p:cBhvr>
                                        <p:cTn dur="1" fill="hold">
                                          <p:stCondLst>
                                            <p:cond delay="0"/>
                                          </p:stCondLst>
                                        </p:cTn>
                                        <p:tgtEl>
                                          <p:spTgt spid="415"/>
                                        </p:tgtEl>
                                        <p:attrNameLst>
                                          <p:attrName>style.visibility</p:attrName>
                                        </p:attrNameLst>
                                      </p:cBhvr>
                                      <p:to>
                                        <p:strVal val="visible"/>
                                      </p:to>
                                    </p:set>
                                    <p:animEffect filter="fade" transition="in">
                                      <p:cBhvr>
                                        <p:cTn dur="500"/>
                                        <p:tgtEl>
                                          <p:spTgt spid="415"/>
                                        </p:tgtEl>
                                      </p:cBhvr>
                                    </p:animEffect>
                                  </p:childTnLst>
                                </p:cTn>
                              </p:par>
                            </p:childTnLst>
                          </p:cTn>
                        </p:par>
                        <p:par>
                          <p:cTn fill="hold">
                            <p:stCondLst>
                              <p:cond delay="7000"/>
                            </p:stCondLst>
                            <p:childTnLst>
                              <p:par>
                                <p:cTn fill="hold" nodeType="afterEffect" presetClass="exit" presetID="10" presetSubtype="0">
                                  <p:stCondLst>
                                    <p:cond delay="0"/>
                                  </p:stCondLst>
                                  <p:childTnLst>
                                    <p:animEffect filter="fade" transition="out">
                                      <p:cBhvr>
                                        <p:cTn dur="500"/>
                                        <p:tgtEl>
                                          <p:spTgt spid="406"/>
                                        </p:tgtEl>
                                      </p:cBhvr>
                                    </p:animEffect>
                                    <p:set>
                                      <p:cBhvr>
                                        <p:cTn dur="1" fill="hold">
                                          <p:stCondLst>
                                            <p:cond delay="500"/>
                                          </p:stCondLst>
                                        </p:cTn>
                                        <p:tgtEl>
                                          <p:spTgt spid="406"/>
                                        </p:tgtEl>
                                        <p:attrNameLst>
                                          <p:attrName>style.visibility</p:attrName>
                                        </p:attrNameLst>
                                      </p:cBhvr>
                                      <p:to>
                                        <p:strVal val="hidden"/>
                                      </p:to>
                                    </p:set>
                                  </p:childTnLst>
                                </p:cTn>
                              </p:par>
                            </p:childTnLst>
                          </p:cTn>
                        </p:par>
                        <p:par>
                          <p:cTn fill="hold">
                            <p:stCondLst>
                              <p:cond delay="7500"/>
                            </p:stCondLst>
                            <p:childTnLst>
                              <p:par>
                                <p:cTn fill="hold" nodeType="afterEffect" presetClass="entr" presetID="10" presetSubtype="0">
                                  <p:stCondLst>
                                    <p:cond delay="0"/>
                                  </p:stCondLst>
                                  <p:childTnLst>
                                    <p:set>
                                      <p:cBhvr>
                                        <p:cTn dur="1" fill="hold">
                                          <p:stCondLst>
                                            <p:cond delay="0"/>
                                          </p:stCondLst>
                                        </p:cTn>
                                        <p:tgtEl>
                                          <p:spTgt spid="417"/>
                                        </p:tgtEl>
                                        <p:attrNameLst>
                                          <p:attrName>style.visibility</p:attrName>
                                        </p:attrNameLst>
                                      </p:cBhvr>
                                      <p:to>
                                        <p:strVal val="visible"/>
                                      </p:to>
                                    </p:set>
                                    <p:animEffect filter="fade" transition="in">
                                      <p:cBhvr>
                                        <p:cTn dur="500"/>
                                        <p:tgtEl>
                                          <p:spTgt spid="417"/>
                                        </p:tgtEl>
                                      </p:cBhvr>
                                    </p:animEffect>
                                  </p:childTnLst>
                                </p:cTn>
                              </p:par>
                            </p:childTnLst>
                          </p:cTn>
                        </p:par>
                        <p:par>
                          <p:cTn fill="hold">
                            <p:stCondLst>
                              <p:cond delay="8000"/>
                            </p:stCondLst>
                            <p:childTnLst>
                              <p:par>
                                <p:cTn fill="hold" nodeType="afterEffect" presetClass="exit" presetID="10" presetSubtype="0">
                                  <p:stCondLst>
                                    <p:cond delay="0"/>
                                  </p:stCondLst>
                                  <p:childTnLst>
                                    <p:animEffect filter="fade" transition="out">
                                      <p:cBhvr>
                                        <p:cTn dur="500"/>
                                        <p:tgtEl>
                                          <p:spTgt spid="423"/>
                                        </p:tgtEl>
                                      </p:cBhvr>
                                    </p:animEffect>
                                    <p:set>
                                      <p:cBhvr>
                                        <p:cTn dur="1" fill="hold">
                                          <p:stCondLst>
                                            <p:cond delay="500"/>
                                          </p:stCondLst>
                                        </p:cTn>
                                        <p:tgtEl>
                                          <p:spTgt spid="423"/>
                                        </p:tgtEl>
                                        <p:attrNameLst>
                                          <p:attrName>style.visibility</p:attrName>
                                        </p:attrNameLst>
                                      </p:cBhvr>
                                      <p:to>
                                        <p:strVal val="hidden"/>
                                      </p:to>
                                    </p:set>
                                  </p:childTnLst>
                                </p:cTn>
                              </p:par>
                            </p:childTnLst>
                          </p:cTn>
                        </p:par>
                        <p:par>
                          <p:cTn fill="hold">
                            <p:stCondLst>
                              <p:cond delay="8500"/>
                            </p:stCondLst>
                            <p:childTnLst>
                              <p:par>
                                <p:cTn fill="hold" nodeType="afterEffect" presetClass="entr" presetID="10" presetSubtype="0">
                                  <p:stCondLst>
                                    <p:cond delay="0"/>
                                  </p:stCondLst>
                                  <p:childTnLst>
                                    <p:set>
                                      <p:cBhvr>
                                        <p:cTn dur="1" fill="hold">
                                          <p:stCondLst>
                                            <p:cond delay="0"/>
                                          </p:stCondLst>
                                        </p:cTn>
                                        <p:tgtEl>
                                          <p:spTgt spid="416"/>
                                        </p:tgtEl>
                                        <p:attrNameLst>
                                          <p:attrName>style.visibility</p:attrName>
                                        </p:attrNameLst>
                                      </p:cBhvr>
                                      <p:to>
                                        <p:strVal val="visible"/>
                                      </p:to>
                                    </p:set>
                                    <p:animEffect filter="fade" transition="in">
                                      <p:cBhvr>
                                        <p:cTn dur="500"/>
                                        <p:tgtEl>
                                          <p:spTgt spid="41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37" name="Shape 437"/>
        <p:cNvGrpSpPr/>
        <p:nvPr/>
      </p:nvGrpSpPr>
      <p:grpSpPr>
        <a:xfrm>
          <a:off x="0" y="0"/>
          <a:ext cx="0" cy="0"/>
          <a:chOff x="0" y="0"/>
          <a:chExt cx="0" cy="0"/>
        </a:xfrm>
      </p:grpSpPr>
      <p:sp>
        <p:nvSpPr>
          <p:cNvPr id="438" name="Google Shape;438;p55"/>
          <p:cNvSpPr/>
          <p:nvPr/>
        </p:nvSpPr>
        <p:spPr>
          <a:xfrm>
            <a:off x="955675" y="2297907"/>
            <a:ext cx="1765200" cy="2444700"/>
          </a:xfrm>
          <a:prstGeom prst="rect">
            <a:avLst/>
          </a:prstGeom>
          <a:noFill/>
          <a:ln cap="flat" cmpd="sng" w="63500">
            <a:solidFill>
              <a:srgbClr val="0000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53B5C6"/>
              </a:buClr>
              <a:buSzPts val="1300"/>
              <a:buFont typeface="Arial"/>
              <a:buNone/>
            </a:pPr>
            <a:r>
              <a:t/>
            </a:r>
            <a:endParaRPr i="0" sz="1300" u="none" cap="none" strike="noStrike">
              <a:solidFill>
                <a:srgbClr val="000000"/>
              </a:solidFill>
              <a:latin typeface="Raleway"/>
              <a:ea typeface="Raleway"/>
              <a:cs typeface="Raleway"/>
              <a:sym typeface="Raleway"/>
            </a:endParaRPr>
          </a:p>
        </p:txBody>
      </p:sp>
      <p:sp>
        <p:nvSpPr>
          <p:cNvPr id="439" name="Google Shape;439;p55"/>
          <p:cNvSpPr txBox="1"/>
          <p:nvPr/>
        </p:nvSpPr>
        <p:spPr>
          <a:xfrm>
            <a:off x="1295275" y="1512181"/>
            <a:ext cx="1086000" cy="6096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700"/>
              <a:buFont typeface="Arial"/>
              <a:buNone/>
            </a:pPr>
            <a:r>
              <a:rPr b="1" i="0" lang="en" sz="1700" u="none" cap="none" strike="noStrike">
                <a:solidFill>
                  <a:srgbClr val="000000"/>
                </a:solidFill>
                <a:latin typeface="Raleway"/>
                <a:ea typeface="Raleway"/>
                <a:cs typeface="Raleway"/>
                <a:sym typeface="Raleway"/>
              </a:rPr>
              <a:t>Planned </a:t>
            </a:r>
            <a:endParaRPr i="0" sz="1400" u="none" cap="none" strike="noStrike">
              <a:solidFill>
                <a:srgbClr val="000000"/>
              </a:solidFill>
              <a:latin typeface="Raleway"/>
              <a:ea typeface="Raleway"/>
              <a:cs typeface="Raleway"/>
              <a:sym typeface="Raleway"/>
            </a:endParaRPr>
          </a:p>
          <a:p>
            <a:pPr indent="0" lvl="0" marL="0" marR="0" rtl="0" algn="ctr">
              <a:lnSpc>
                <a:spcPct val="100000"/>
              </a:lnSpc>
              <a:spcBef>
                <a:spcPts val="0"/>
              </a:spcBef>
              <a:spcAft>
                <a:spcPts val="0"/>
              </a:spcAft>
              <a:buClr>
                <a:srgbClr val="000000"/>
              </a:buClr>
              <a:buSzPts val="1700"/>
              <a:buFont typeface="Arial"/>
              <a:buNone/>
            </a:pPr>
            <a:r>
              <a:rPr b="1" i="0" lang="en" sz="1700" u="none" cap="none" strike="noStrike">
                <a:solidFill>
                  <a:srgbClr val="000000"/>
                </a:solidFill>
                <a:latin typeface="Raleway"/>
                <a:ea typeface="Raleway"/>
                <a:cs typeface="Raleway"/>
                <a:sym typeface="Raleway"/>
              </a:rPr>
              <a:t>Velocity</a:t>
            </a:r>
            <a:endParaRPr b="1" i="0" sz="1700" u="none" cap="none" strike="noStrike">
              <a:solidFill>
                <a:srgbClr val="000000"/>
              </a:solidFill>
              <a:latin typeface="Raleway"/>
              <a:ea typeface="Raleway"/>
              <a:cs typeface="Raleway"/>
              <a:sym typeface="Raleway"/>
            </a:endParaRPr>
          </a:p>
        </p:txBody>
      </p:sp>
      <p:sp>
        <p:nvSpPr>
          <p:cNvPr id="440" name="Google Shape;440;p55"/>
          <p:cNvSpPr/>
          <p:nvPr/>
        </p:nvSpPr>
        <p:spPr>
          <a:xfrm>
            <a:off x="954979" y="2231232"/>
            <a:ext cx="1824900" cy="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53B5C6"/>
              </a:buClr>
              <a:buSzPts val="1300"/>
              <a:buFont typeface="Arial"/>
              <a:buNone/>
            </a:pPr>
            <a:r>
              <a:t/>
            </a:r>
            <a:endParaRPr i="0" sz="1300" u="none" cap="none" strike="noStrike">
              <a:solidFill>
                <a:srgbClr val="000000"/>
              </a:solidFill>
              <a:latin typeface="Raleway"/>
              <a:ea typeface="Raleway"/>
              <a:cs typeface="Raleway"/>
              <a:sym typeface="Raleway"/>
            </a:endParaRPr>
          </a:p>
        </p:txBody>
      </p:sp>
      <p:sp>
        <p:nvSpPr>
          <p:cNvPr id="441" name="Google Shape;441;p55"/>
          <p:cNvSpPr/>
          <p:nvPr/>
        </p:nvSpPr>
        <p:spPr>
          <a:xfrm>
            <a:off x="952545" y="2231232"/>
            <a:ext cx="1824900" cy="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53B5C6"/>
              </a:buClr>
              <a:buSzPts val="1300"/>
              <a:buFont typeface="Arial"/>
              <a:buNone/>
            </a:pPr>
            <a:r>
              <a:t/>
            </a:r>
            <a:endParaRPr i="0" sz="1300" u="none" cap="none" strike="noStrike">
              <a:solidFill>
                <a:srgbClr val="000000"/>
              </a:solidFill>
              <a:latin typeface="Raleway"/>
              <a:ea typeface="Raleway"/>
              <a:cs typeface="Raleway"/>
              <a:sym typeface="Raleway"/>
            </a:endParaRPr>
          </a:p>
        </p:txBody>
      </p:sp>
      <p:sp>
        <p:nvSpPr>
          <p:cNvPr id="442" name="Google Shape;442;p55"/>
          <p:cNvSpPr/>
          <p:nvPr/>
        </p:nvSpPr>
        <p:spPr>
          <a:xfrm>
            <a:off x="1044450" y="4097125"/>
            <a:ext cx="1596900" cy="573000"/>
          </a:xfrm>
          <a:prstGeom prst="rect">
            <a:avLst/>
          </a:prstGeom>
          <a:solidFill>
            <a:srgbClr val="C0C0C0"/>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1" i="0" lang="en" sz="1300" u="none" cap="none" strike="noStrike">
                <a:solidFill>
                  <a:srgbClr val="000000"/>
                </a:solidFill>
                <a:latin typeface="Raleway"/>
                <a:ea typeface="Raleway"/>
                <a:cs typeface="Raleway"/>
                <a:sym typeface="Raleway"/>
              </a:rPr>
              <a:t>4</a:t>
            </a:r>
            <a:endParaRPr b="1" i="0" sz="1300" u="none" cap="none" strike="noStrike">
              <a:solidFill>
                <a:srgbClr val="000000"/>
              </a:solidFill>
              <a:latin typeface="Raleway"/>
              <a:ea typeface="Raleway"/>
              <a:cs typeface="Raleway"/>
              <a:sym typeface="Raleway"/>
            </a:endParaRPr>
          </a:p>
        </p:txBody>
      </p:sp>
      <p:sp>
        <p:nvSpPr>
          <p:cNvPr id="443" name="Google Shape;443;p55"/>
          <p:cNvSpPr/>
          <p:nvPr/>
        </p:nvSpPr>
        <p:spPr>
          <a:xfrm>
            <a:off x="1044450" y="2947050"/>
            <a:ext cx="795300" cy="573000"/>
          </a:xfrm>
          <a:prstGeom prst="rect">
            <a:avLst/>
          </a:prstGeom>
          <a:solidFill>
            <a:srgbClr val="00FF00"/>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1" i="0" lang="en" sz="1300" u="none" cap="none" strike="noStrike">
                <a:solidFill>
                  <a:srgbClr val="000000"/>
                </a:solidFill>
                <a:latin typeface="Raleway"/>
                <a:ea typeface="Raleway"/>
                <a:cs typeface="Raleway"/>
                <a:sym typeface="Raleway"/>
              </a:rPr>
              <a:t>2</a:t>
            </a:r>
            <a:endParaRPr b="1" i="0" sz="1300" u="none" cap="none" strike="noStrike">
              <a:solidFill>
                <a:srgbClr val="000000"/>
              </a:solidFill>
              <a:latin typeface="Raleway"/>
              <a:ea typeface="Raleway"/>
              <a:cs typeface="Raleway"/>
              <a:sym typeface="Raleway"/>
            </a:endParaRPr>
          </a:p>
        </p:txBody>
      </p:sp>
      <p:sp>
        <p:nvSpPr>
          <p:cNvPr id="444" name="Google Shape;444;p55"/>
          <p:cNvSpPr/>
          <p:nvPr/>
        </p:nvSpPr>
        <p:spPr>
          <a:xfrm>
            <a:off x="1831825" y="2379975"/>
            <a:ext cx="807900" cy="573000"/>
          </a:xfrm>
          <a:prstGeom prst="rect">
            <a:avLst/>
          </a:prstGeom>
          <a:solidFill>
            <a:srgbClr val="0000FF"/>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1" i="0" lang="en" sz="1300" u="none" cap="none" strike="noStrike">
                <a:solidFill>
                  <a:srgbClr val="000000"/>
                </a:solidFill>
                <a:latin typeface="Raleway"/>
                <a:ea typeface="Raleway"/>
                <a:cs typeface="Raleway"/>
                <a:sym typeface="Raleway"/>
              </a:rPr>
              <a:t>2</a:t>
            </a:r>
            <a:endParaRPr b="1" i="0" sz="1300" u="none" cap="none" strike="noStrike">
              <a:solidFill>
                <a:srgbClr val="000000"/>
              </a:solidFill>
              <a:latin typeface="Raleway"/>
              <a:ea typeface="Raleway"/>
              <a:cs typeface="Raleway"/>
              <a:sym typeface="Raleway"/>
            </a:endParaRPr>
          </a:p>
        </p:txBody>
      </p:sp>
      <p:sp>
        <p:nvSpPr>
          <p:cNvPr id="445" name="Google Shape;445;p55"/>
          <p:cNvSpPr txBox="1"/>
          <p:nvPr/>
        </p:nvSpPr>
        <p:spPr>
          <a:xfrm>
            <a:off x="2876550" y="3383757"/>
            <a:ext cx="662100" cy="381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900"/>
              <a:buFont typeface="Arial"/>
              <a:buNone/>
            </a:pPr>
            <a:r>
              <a:rPr i="0" lang="en" sz="1900" u="none" cap="none" strike="noStrike">
                <a:solidFill>
                  <a:srgbClr val="000000"/>
                </a:solidFill>
                <a:latin typeface="Raleway"/>
                <a:ea typeface="Raleway"/>
                <a:cs typeface="Raleway"/>
                <a:sym typeface="Raleway"/>
              </a:rPr>
              <a:t>= 16</a:t>
            </a:r>
            <a:endParaRPr i="0" sz="1900" u="none" cap="none" strike="noStrike">
              <a:solidFill>
                <a:srgbClr val="000000"/>
              </a:solidFill>
              <a:latin typeface="Raleway"/>
              <a:ea typeface="Raleway"/>
              <a:cs typeface="Raleway"/>
              <a:sym typeface="Raleway"/>
            </a:endParaRPr>
          </a:p>
        </p:txBody>
      </p:sp>
      <p:sp>
        <p:nvSpPr>
          <p:cNvPr id="446" name="Google Shape;446;p55"/>
          <p:cNvSpPr txBox="1"/>
          <p:nvPr/>
        </p:nvSpPr>
        <p:spPr>
          <a:xfrm>
            <a:off x="3706832" y="1512188"/>
            <a:ext cx="1596900" cy="6096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700"/>
              <a:buFont typeface="Arial"/>
              <a:buNone/>
            </a:pPr>
            <a:r>
              <a:rPr b="1" i="0" lang="en" sz="1700" u="none" cap="none" strike="noStrike">
                <a:solidFill>
                  <a:srgbClr val="000000"/>
                </a:solidFill>
                <a:latin typeface="Raleway"/>
                <a:ea typeface="Raleway"/>
                <a:cs typeface="Raleway"/>
                <a:sym typeface="Raleway"/>
              </a:rPr>
              <a:t>Actual</a:t>
            </a:r>
            <a:endParaRPr i="0" sz="1400" u="none" cap="none" strike="noStrike">
              <a:solidFill>
                <a:srgbClr val="000000"/>
              </a:solidFill>
              <a:latin typeface="Raleway"/>
              <a:ea typeface="Raleway"/>
              <a:cs typeface="Raleway"/>
              <a:sym typeface="Raleway"/>
            </a:endParaRPr>
          </a:p>
          <a:p>
            <a:pPr indent="0" lvl="0" marL="0" marR="0" rtl="0" algn="ctr">
              <a:lnSpc>
                <a:spcPct val="100000"/>
              </a:lnSpc>
              <a:spcBef>
                <a:spcPts val="0"/>
              </a:spcBef>
              <a:spcAft>
                <a:spcPts val="0"/>
              </a:spcAft>
              <a:buClr>
                <a:srgbClr val="000000"/>
              </a:buClr>
              <a:buSzPts val="1700"/>
              <a:buFont typeface="Arial"/>
              <a:buNone/>
            </a:pPr>
            <a:r>
              <a:rPr b="1" i="0" lang="en" sz="1700" u="none" cap="none" strike="noStrike">
                <a:solidFill>
                  <a:srgbClr val="000000"/>
                </a:solidFill>
                <a:latin typeface="Raleway"/>
                <a:ea typeface="Raleway"/>
                <a:cs typeface="Raleway"/>
                <a:sym typeface="Raleway"/>
              </a:rPr>
              <a:t>Velocity</a:t>
            </a:r>
            <a:endParaRPr b="1" i="0" sz="1700" u="none" cap="none" strike="noStrike">
              <a:solidFill>
                <a:srgbClr val="000000"/>
              </a:solidFill>
              <a:latin typeface="Raleway"/>
              <a:ea typeface="Raleway"/>
              <a:cs typeface="Raleway"/>
              <a:sym typeface="Raleway"/>
            </a:endParaRPr>
          </a:p>
        </p:txBody>
      </p:sp>
      <p:sp>
        <p:nvSpPr>
          <p:cNvPr id="447" name="Google Shape;447;p55"/>
          <p:cNvSpPr/>
          <p:nvPr/>
        </p:nvSpPr>
        <p:spPr>
          <a:xfrm>
            <a:off x="3622675" y="2297907"/>
            <a:ext cx="1765200" cy="2444700"/>
          </a:xfrm>
          <a:prstGeom prst="rect">
            <a:avLst/>
          </a:prstGeom>
          <a:noFill/>
          <a:ln cap="flat" cmpd="sng" w="63500">
            <a:solidFill>
              <a:srgbClr val="0000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53B5C6"/>
              </a:buClr>
              <a:buSzPts val="1300"/>
              <a:buFont typeface="Arial"/>
              <a:buNone/>
            </a:pPr>
            <a:r>
              <a:t/>
            </a:r>
            <a:endParaRPr i="0" sz="1300" u="none" cap="none" strike="noStrike">
              <a:solidFill>
                <a:srgbClr val="000000"/>
              </a:solidFill>
              <a:latin typeface="Raleway"/>
              <a:ea typeface="Raleway"/>
              <a:cs typeface="Raleway"/>
              <a:sym typeface="Raleway"/>
            </a:endParaRPr>
          </a:p>
        </p:txBody>
      </p:sp>
      <p:sp>
        <p:nvSpPr>
          <p:cNvPr id="448" name="Google Shape;448;p55"/>
          <p:cNvSpPr/>
          <p:nvPr/>
        </p:nvSpPr>
        <p:spPr>
          <a:xfrm>
            <a:off x="3646488" y="2231232"/>
            <a:ext cx="1716000" cy="109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53B5C6"/>
              </a:buClr>
              <a:buSzPts val="1300"/>
              <a:buFont typeface="Arial"/>
              <a:buNone/>
            </a:pPr>
            <a:r>
              <a:t/>
            </a:r>
            <a:endParaRPr i="0" sz="1300" u="none" cap="none" strike="noStrike">
              <a:solidFill>
                <a:srgbClr val="000000"/>
              </a:solidFill>
              <a:latin typeface="Raleway"/>
              <a:ea typeface="Raleway"/>
              <a:cs typeface="Raleway"/>
              <a:sym typeface="Raleway"/>
            </a:endParaRPr>
          </a:p>
        </p:txBody>
      </p:sp>
      <p:sp>
        <p:nvSpPr>
          <p:cNvPr id="449" name="Google Shape;449;p55"/>
          <p:cNvSpPr/>
          <p:nvPr/>
        </p:nvSpPr>
        <p:spPr>
          <a:xfrm>
            <a:off x="3622675" y="2297907"/>
            <a:ext cx="1765200" cy="2444700"/>
          </a:xfrm>
          <a:prstGeom prst="rect">
            <a:avLst/>
          </a:prstGeom>
          <a:noFill/>
          <a:ln cap="flat" cmpd="sng" w="63500">
            <a:solidFill>
              <a:srgbClr val="0000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53B5C6"/>
              </a:buClr>
              <a:buSzPts val="1300"/>
              <a:buFont typeface="Arial"/>
              <a:buNone/>
            </a:pPr>
            <a:r>
              <a:t/>
            </a:r>
            <a:endParaRPr i="0" sz="1300" u="none" cap="none" strike="noStrike">
              <a:solidFill>
                <a:srgbClr val="000000"/>
              </a:solidFill>
              <a:latin typeface="Raleway"/>
              <a:ea typeface="Raleway"/>
              <a:cs typeface="Raleway"/>
              <a:sym typeface="Raleway"/>
            </a:endParaRPr>
          </a:p>
        </p:txBody>
      </p:sp>
      <p:sp>
        <p:nvSpPr>
          <p:cNvPr id="450" name="Google Shape;450;p55"/>
          <p:cNvSpPr/>
          <p:nvPr/>
        </p:nvSpPr>
        <p:spPr>
          <a:xfrm>
            <a:off x="3706813" y="4096544"/>
            <a:ext cx="1596900" cy="573000"/>
          </a:xfrm>
          <a:prstGeom prst="rect">
            <a:avLst/>
          </a:prstGeom>
          <a:solidFill>
            <a:srgbClr val="C0C0C0"/>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1" i="0" lang="en" sz="1300" u="none" cap="none" strike="noStrike">
                <a:solidFill>
                  <a:srgbClr val="000000"/>
                </a:solidFill>
                <a:latin typeface="Raleway"/>
                <a:ea typeface="Raleway"/>
                <a:cs typeface="Raleway"/>
                <a:sym typeface="Raleway"/>
              </a:rPr>
              <a:t>4</a:t>
            </a:r>
            <a:endParaRPr b="1" i="0" sz="1300" u="none" cap="none" strike="noStrike">
              <a:solidFill>
                <a:srgbClr val="000000"/>
              </a:solidFill>
              <a:latin typeface="Raleway"/>
              <a:ea typeface="Raleway"/>
              <a:cs typeface="Raleway"/>
              <a:sym typeface="Raleway"/>
            </a:endParaRPr>
          </a:p>
        </p:txBody>
      </p:sp>
      <p:sp>
        <p:nvSpPr>
          <p:cNvPr id="451" name="Google Shape;451;p55"/>
          <p:cNvSpPr/>
          <p:nvPr/>
        </p:nvSpPr>
        <p:spPr>
          <a:xfrm>
            <a:off x="3698875" y="2343944"/>
            <a:ext cx="395400" cy="573000"/>
          </a:xfrm>
          <a:prstGeom prst="rect">
            <a:avLst/>
          </a:prstGeom>
          <a:solidFill>
            <a:schemeClr val="accent1"/>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1" i="0" lang="en" sz="1300" u="none" cap="none" strike="noStrike">
                <a:solidFill>
                  <a:srgbClr val="000000"/>
                </a:solidFill>
                <a:latin typeface="Raleway"/>
                <a:ea typeface="Raleway"/>
                <a:cs typeface="Raleway"/>
                <a:sym typeface="Raleway"/>
              </a:rPr>
              <a:t>1</a:t>
            </a:r>
            <a:endParaRPr b="1" i="0" sz="1300" u="none" cap="none" strike="noStrike">
              <a:solidFill>
                <a:srgbClr val="000000"/>
              </a:solidFill>
              <a:latin typeface="Raleway"/>
              <a:ea typeface="Raleway"/>
              <a:cs typeface="Raleway"/>
              <a:sym typeface="Raleway"/>
            </a:endParaRPr>
          </a:p>
        </p:txBody>
      </p:sp>
      <p:sp>
        <p:nvSpPr>
          <p:cNvPr id="452" name="Google Shape;452;p55"/>
          <p:cNvSpPr/>
          <p:nvPr/>
        </p:nvSpPr>
        <p:spPr>
          <a:xfrm>
            <a:off x="4097338" y="2343944"/>
            <a:ext cx="404700" cy="573000"/>
          </a:xfrm>
          <a:prstGeom prst="rect">
            <a:avLst/>
          </a:prstGeom>
          <a:solidFill>
            <a:srgbClr val="FF6600"/>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1" i="0" lang="en" sz="1300" u="none" cap="none" strike="noStrike">
                <a:solidFill>
                  <a:srgbClr val="000000"/>
                </a:solidFill>
                <a:latin typeface="Raleway"/>
                <a:ea typeface="Raleway"/>
                <a:cs typeface="Raleway"/>
                <a:sym typeface="Raleway"/>
              </a:rPr>
              <a:t>1</a:t>
            </a:r>
            <a:endParaRPr b="1" i="0" sz="1300" u="none" cap="none" strike="noStrike">
              <a:solidFill>
                <a:srgbClr val="000000"/>
              </a:solidFill>
              <a:latin typeface="Raleway"/>
              <a:ea typeface="Raleway"/>
              <a:cs typeface="Raleway"/>
              <a:sym typeface="Raleway"/>
            </a:endParaRPr>
          </a:p>
        </p:txBody>
      </p:sp>
      <p:sp>
        <p:nvSpPr>
          <p:cNvPr id="453" name="Google Shape;453;p55"/>
          <p:cNvSpPr/>
          <p:nvPr/>
        </p:nvSpPr>
        <p:spPr>
          <a:xfrm>
            <a:off x="4517925" y="2928150"/>
            <a:ext cx="795300" cy="573000"/>
          </a:xfrm>
          <a:prstGeom prst="rect">
            <a:avLst/>
          </a:prstGeom>
          <a:solidFill>
            <a:srgbClr val="00CCFF"/>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1" i="0" lang="en" sz="1300" u="none" cap="none" strike="noStrike">
                <a:solidFill>
                  <a:srgbClr val="000000"/>
                </a:solidFill>
                <a:latin typeface="Raleway"/>
                <a:ea typeface="Raleway"/>
                <a:cs typeface="Raleway"/>
                <a:sym typeface="Raleway"/>
              </a:rPr>
              <a:t>2</a:t>
            </a:r>
            <a:endParaRPr b="1" i="0" sz="1300" u="none" cap="none" strike="noStrike">
              <a:solidFill>
                <a:srgbClr val="000000"/>
              </a:solidFill>
              <a:latin typeface="Raleway"/>
              <a:ea typeface="Raleway"/>
              <a:cs typeface="Raleway"/>
              <a:sym typeface="Raleway"/>
            </a:endParaRPr>
          </a:p>
        </p:txBody>
      </p:sp>
      <p:sp>
        <p:nvSpPr>
          <p:cNvPr id="454" name="Google Shape;454;p55"/>
          <p:cNvSpPr/>
          <p:nvPr/>
        </p:nvSpPr>
        <p:spPr>
          <a:xfrm>
            <a:off x="4516438" y="3512345"/>
            <a:ext cx="795300" cy="573000"/>
          </a:xfrm>
          <a:prstGeom prst="rect">
            <a:avLst/>
          </a:prstGeom>
          <a:solidFill>
            <a:srgbClr val="FFFF00"/>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1" i="0" lang="en" sz="1300" u="none" cap="none" strike="noStrike">
                <a:solidFill>
                  <a:srgbClr val="000000"/>
                </a:solidFill>
                <a:latin typeface="Raleway"/>
                <a:ea typeface="Raleway"/>
                <a:cs typeface="Raleway"/>
                <a:sym typeface="Raleway"/>
              </a:rPr>
              <a:t>2</a:t>
            </a:r>
            <a:endParaRPr b="1" i="0" sz="1300" u="none" cap="none" strike="noStrike">
              <a:solidFill>
                <a:srgbClr val="000000"/>
              </a:solidFill>
              <a:latin typeface="Raleway"/>
              <a:ea typeface="Raleway"/>
              <a:cs typeface="Raleway"/>
              <a:sym typeface="Raleway"/>
            </a:endParaRPr>
          </a:p>
        </p:txBody>
      </p:sp>
      <p:sp>
        <p:nvSpPr>
          <p:cNvPr id="455" name="Google Shape;455;p55"/>
          <p:cNvSpPr/>
          <p:nvPr/>
        </p:nvSpPr>
        <p:spPr>
          <a:xfrm>
            <a:off x="3708400" y="3512345"/>
            <a:ext cx="395400" cy="573000"/>
          </a:xfrm>
          <a:prstGeom prst="rect">
            <a:avLst/>
          </a:prstGeom>
          <a:solidFill>
            <a:srgbClr val="CC99FF"/>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1" i="0" lang="en" sz="1300" u="none" cap="none" strike="noStrike">
                <a:solidFill>
                  <a:srgbClr val="000000"/>
                </a:solidFill>
                <a:latin typeface="Raleway"/>
                <a:ea typeface="Raleway"/>
                <a:cs typeface="Raleway"/>
                <a:sym typeface="Raleway"/>
              </a:rPr>
              <a:t>1</a:t>
            </a:r>
            <a:endParaRPr b="1" i="0" sz="1300" u="none" cap="none" strike="noStrike">
              <a:solidFill>
                <a:srgbClr val="000000"/>
              </a:solidFill>
              <a:latin typeface="Raleway"/>
              <a:ea typeface="Raleway"/>
              <a:cs typeface="Raleway"/>
              <a:sym typeface="Raleway"/>
            </a:endParaRPr>
          </a:p>
        </p:txBody>
      </p:sp>
      <p:sp>
        <p:nvSpPr>
          <p:cNvPr id="456" name="Google Shape;456;p55"/>
          <p:cNvSpPr/>
          <p:nvPr/>
        </p:nvSpPr>
        <p:spPr>
          <a:xfrm>
            <a:off x="4106863" y="3512345"/>
            <a:ext cx="414300" cy="573000"/>
          </a:xfrm>
          <a:prstGeom prst="rect">
            <a:avLst/>
          </a:prstGeom>
          <a:solidFill>
            <a:srgbClr val="FFCC99"/>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1" i="0" lang="en" sz="1300" u="none" cap="none" strike="noStrike">
                <a:solidFill>
                  <a:srgbClr val="000000"/>
                </a:solidFill>
                <a:latin typeface="Raleway"/>
                <a:ea typeface="Raleway"/>
                <a:cs typeface="Raleway"/>
                <a:sym typeface="Raleway"/>
              </a:rPr>
              <a:t>1</a:t>
            </a:r>
            <a:endParaRPr b="1" i="0" sz="1300" u="none" cap="none" strike="noStrike">
              <a:solidFill>
                <a:srgbClr val="000000"/>
              </a:solidFill>
              <a:latin typeface="Raleway"/>
              <a:ea typeface="Raleway"/>
              <a:cs typeface="Raleway"/>
              <a:sym typeface="Raleway"/>
            </a:endParaRPr>
          </a:p>
        </p:txBody>
      </p:sp>
      <p:sp>
        <p:nvSpPr>
          <p:cNvPr id="457" name="Google Shape;457;p55"/>
          <p:cNvSpPr txBox="1"/>
          <p:nvPr/>
        </p:nvSpPr>
        <p:spPr>
          <a:xfrm>
            <a:off x="5567363" y="3383757"/>
            <a:ext cx="662100" cy="381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900"/>
              <a:buFont typeface="Arial"/>
              <a:buNone/>
            </a:pPr>
            <a:r>
              <a:rPr i="0" lang="en" sz="1900" u="none" cap="none" strike="noStrike">
                <a:solidFill>
                  <a:srgbClr val="000000"/>
                </a:solidFill>
                <a:latin typeface="Raleway"/>
                <a:ea typeface="Raleway"/>
                <a:cs typeface="Raleway"/>
                <a:sym typeface="Raleway"/>
              </a:rPr>
              <a:t>= 12</a:t>
            </a:r>
            <a:endParaRPr i="0" sz="1900" u="none" cap="none" strike="noStrike">
              <a:solidFill>
                <a:srgbClr val="000000"/>
              </a:solidFill>
              <a:latin typeface="Raleway"/>
              <a:ea typeface="Raleway"/>
              <a:cs typeface="Raleway"/>
              <a:sym typeface="Raleway"/>
            </a:endParaRPr>
          </a:p>
        </p:txBody>
      </p:sp>
      <p:sp>
        <p:nvSpPr>
          <p:cNvPr id="458" name="Google Shape;458;p55"/>
          <p:cNvSpPr txBox="1"/>
          <p:nvPr/>
        </p:nvSpPr>
        <p:spPr>
          <a:xfrm>
            <a:off x="6338669" y="1500925"/>
            <a:ext cx="1975200" cy="6096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700"/>
              <a:buFont typeface="Arial"/>
              <a:buNone/>
            </a:pPr>
            <a:r>
              <a:rPr b="1" i="0" lang="en" sz="1700" u="none" cap="none" strike="noStrike">
                <a:solidFill>
                  <a:srgbClr val="000000"/>
                </a:solidFill>
                <a:latin typeface="Raleway"/>
                <a:ea typeface="Raleway"/>
                <a:cs typeface="Raleway"/>
                <a:sym typeface="Raleway"/>
              </a:rPr>
              <a:t>Next Planned</a:t>
            </a:r>
            <a:endParaRPr i="0" sz="1400" u="none" cap="none" strike="noStrike">
              <a:solidFill>
                <a:srgbClr val="000000"/>
              </a:solidFill>
              <a:latin typeface="Raleway"/>
              <a:ea typeface="Raleway"/>
              <a:cs typeface="Raleway"/>
              <a:sym typeface="Raleway"/>
            </a:endParaRPr>
          </a:p>
          <a:p>
            <a:pPr indent="0" lvl="0" marL="0" marR="0" rtl="0" algn="ctr">
              <a:lnSpc>
                <a:spcPct val="100000"/>
              </a:lnSpc>
              <a:spcBef>
                <a:spcPts val="0"/>
              </a:spcBef>
              <a:spcAft>
                <a:spcPts val="0"/>
              </a:spcAft>
              <a:buClr>
                <a:srgbClr val="000000"/>
              </a:buClr>
              <a:buSzPts val="1700"/>
              <a:buFont typeface="Arial"/>
              <a:buNone/>
            </a:pPr>
            <a:r>
              <a:rPr b="1" i="0" lang="en" sz="1700" u="none" cap="none" strike="noStrike">
                <a:solidFill>
                  <a:srgbClr val="000000"/>
                </a:solidFill>
                <a:latin typeface="Raleway"/>
                <a:ea typeface="Raleway"/>
                <a:cs typeface="Raleway"/>
                <a:sym typeface="Raleway"/>
              </a:rPr>
              <a:t>Velocity</a:t>
            </a:r>
            <a:endParaRPr b="1" i="0" sz="1700" u="none" cap="none" strike="noStrike">
              <a:solidFill>
                <a:srgbClr val="000000"/>
              </a:solidFill>
              <a:latin typeface="Raleway"/>
              <a:ea typeface="Raleway"/>
              <a:cs typeface="Raleway"/>
              <a:sym typeface="Raleway"/>
            </a:endParaRPr>
          </a:p>
        </p:txBody>
      </p:sp>
      <p:sp>
        <p:nvSpPr>
          <p:cNvPr id="459" name="Google Shape;459;p55"/>
          <p:cNvSpPr/>
          <p:nvPr/>
        </p:nvSpPr>
        <p:spPr>
          <a:xfrm>
            <a:off x="6443663" y="2807494"/>
            <a:ext cx="1765200" cy="1919400"/>
          </a:xfrm>
          <a:prstGeom prst="rect">
            <a:avLst/>
          </a:prstGeom>
          <a:noFill/>
          <a:ln cap="flat" cmpd="sng" w="63500">
            <a:solidFill>
              <a:srgbClr val="0000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53B5C6"/>
              </a:buClr>
              <a:buSzPts val="1300"/>
              <a:buFont typeface="Arial"/>
              <a:buNone/>
            </a:pPr>
            <a:r>
              <a:t/>
            </a:r>
            <a:endParaRPr i="0" sz="1300" u="none" cap="none" strike="noStrike">
              <a:solidFill>
                <a:srgbClr val="000000"/>
              </a:solidFill>
              <a:latin typeface="Raleway"/>
              <a:ea typeface="Raleway"/>
              <a:cs typeface="Raleway"/>
              <a:sym typeface="Raleway"/>
            </a:endParaRPr>
          </a:p>
        </p:txBody>
      </p:sp>
      <p:sp>
        <p:nvSpPr>
          <p:cNvPr id="460" name="Google Shape;460;p55"/>
          <p:cNvSpPr/>
          <p:nvPr/>
        </p:nvSpPr>
        <p:spPr>
          <a:xfrm>
            <a:off x="6467475" y="2215357"/>
            <a:ext cx="1716000" cy="109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53B5C6"/>
              </a:buClr>
              <a:buSzPts val="1300"/>
              <a:buFont typeface="Arial"/>
              <a:buNone/>
            </a:pPr>
            <a:r>
              <a:t/>
            </a:r>
            <a:endParaRPr i="0" sz="1300" u="none" cap="none" strike="noStrike">
              <a:solidFill>
                <a:srgbClr val="000000"/>
              </a:solidFill>
              <a:latin typeface="Raleway"/>
              <a:ea typeface="Raleway"/>
              <a:cs typeface="Raleway"/>
              <a:sym typeface="Raleway"/>
            </a:endParaRPr>
          </a:p>
        </p:txBody>
      </p:sp>
      <p:sp>
        <p:nvSpPr>
          <p:cNvPr id="461" name="Google Shape;461;p55"/>
          <p:cNvSpPr/>
          <p:nvPr/>
        </p:nvSpPr>
        <p:spPr>
          <a:xfrm>
            <a:off x="6464300" y="2748757"/>
            <a:ext cx="1716000" cy="109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53B5C6"/>
              </a:buClr>
              <a:buSzPts val="1300"/>
              <a:buFont typeface="Arial"/>
              <a:buNone/>
            </a:pPr>
            <a:r>
              <a:t/>
            </a:r>
            <a:endParaRPr i="0" sz="1300" u="none" cap="none" strike="noStrike">
              <a:solidFill>
                <a:srgbClr val="000000"/>
              </a:solidFill>
              <a:latin typeface="Raleway"/>
              <a:ea typeface="Raleway"/>
              <a:cs typeface="Raleway"/>
              <a:sym typeface="Raleway"/>
            </a:endParaRPr>
          </a:p>
        </p:txBody>
      </p:sp>
      <p:sp>
        <p:nvSpPr>
          <p:cNvPr id="462" name="Google Shape;462;p55"/>
          <p:cNvSpPr/>
          <p:nvPr/>
        </p:nvSpPr>
        <p:spPr>
          <a:xfrm>
            <a:off x="6527800" y="4080669"/>
            <a:ext cx="1596900" cy="573000"/>
          </a:xfrm>
          <a:prstGeom prst="rect">
            <a:avLst/>
          </a:prstGeom>
          <a:solidFill>
            <a:srgbClr val="339966"/>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1" i="0" lang="en" sz="1300" u="none" cap="none" strike="noStrike">
                <a:solidFill>
                  <a:srgbClr val="000000"/>
                </a:solidFill>
                <a:latin typeface="Raleway"/>
                <a:ea typeface="Raleway"/>
                <a:cs typeface="Raleway"/>
                <a:sym typeface="Raleway"/>
              </a:rPr>
              <a:t>4</a:t>
            </a:r>
            <a:endParaRPr b="1" i="0" sz="1300" u="none" cap="none" strike="noStrike">
              <a:solidFill>
                <a:srgbClr val="000000"/>
              </a:solidFill>
              <a:latin typeface="Raleway"/>
              <a:ea typeface="Raleway"/>
              <a:cs typeface="Raleway"/>
              <a:sym typeface="Raleway"/>
            </a:endParaRPr>
          </a:p>
        </p:txBody>
      </p:sp>
      <p:sp>
        <p:nvSpPr>
          <p:cNvPr id="463" name="Google Shape;463;p55"/>
          <p:cNvSpPr/>
          <p:nvPr/>
        </p:nvSpPr>
        <p:spPr>
          <a:xfrm>
            <a:off x="6530875" y="2912275"/>
            <a:ext cx="795300" cy="573000"/>
          </a:xfrm>
          <a:prstGeom prst="rect">
            <a:avLst/>
          </a:prstGeom>
          <a:solidFill>
            <a:srgbClr val="FFFF99"/>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1" i="0" lang="en" sz="1300" u="none" cap="none" strike="noStrike">
                <a:solidFill>
                  <a:srgbClr val="000000"/>
                </a:solidFill>
                <a:latin typeface="Raleway"/>
                <a:ea typeface="Raleway"/>
                <a:cs typeface="Raleway"/>
                <a:sym typeface="Raleway"/>
              </a:rPr>
              <a:t>2</a:t>
            </a:r>
            <a:endParaRPr b="1" i="0" sz="1300" u="none" cap="none" strike="noStrike">
              <a:solidFill>
                <a:srgbClr val="000000"/>
              </a:solidFill>
              <a:latin typeface="Raleway"/>
              <a:ea typeface="Raleway"/>
              <a:cs typeface="Raleway"/>
              <a:sym typeface="Raleway"/>
            </a:endParaRPr>
          </a:p>
        </p:txBody>
      </p:sp>
      <p:sp>
        <p:nvSpPr>
          <p:cNvPr id="464" name="Google Shape;464;p55"/>
          <p:cNvSpPr/>
          <p:nvPr/>
        </p:nvSpPr>
        <p:spPr>
          <a:xfrm>
            <a:off x="7326313" y="2912269"/>
            <a:ext cx="807900" cy="573000"/>
          </a:xfrm>
          <a:prstGeom prst="rect">
            <a:avLst/>
          </a:prstGeom>
          <a:solidFill>
            <a:srgbClr val="000000"/>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300"/>
              <a:buFont typeface="Arial"/>
              <a:buNone/>
            </a:pPr>
            <a:r>
              <a:rPr b="1" i="0" lang="en" sz="1300" u="none" cap="none" strike="noStrike">
                <a:solidFill>
                  <a:srgbClr val="FFFFFF"/>
                </a:solidFill>
                <a:latin typeface="Raleway"/>
                <a:ea typeface="Raleway"/>
                <a:cs typeface="Raleway"/>
                <a:sym typeface="Raleway"/>
              </a:rPr>
              <a:t>2</a:t>
            </a:r>
            <a:endParaRPr b="1" i="0" sz="1300" u="none" cap="none" strike="noStrike">
              <a:solidFill>
                <a:srgbClr val="FFFFFF"/>
              </a:solidFill>
              <a:latin typeface="Raleway"/>
              <a:ea typeface="Raleway"/>
              <a:cs typeface="Raleway"/>
              <a:sym typeface="Raleway"/>
            </a:endParaRPr>
          </a:p>
        </p:txBody>
      </p:sp>
      <p:sp>
        <p:nvSpPr>
          <p:cNvPr id="465" name="Google Shape;465;p55"/>
          <p:cNvSpPr txBox="1"/>
          <p:nvPr/>
        </p:nvSpPr>
        <p:spPr>
          <a:xfrm>
            <a:off x="8388350" y="3367882"/>
            <a:ext cx="662100" cy="381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900"/>
              <a:buFont typeface="Arial"/>
              <a:buNone/>
            </a:pPr>
            <a:r>
              <a:rPr i="0" lang="en" sz="1900" u="none" cap="none" strike="noStrike">
                <a:solidFill>
                  <a:srgbClr val="000000"/>
                </a:solidFill>
                <a:latin typeface="Raleway"/>
                <a:ea typeface="Raleway"/>
                <a:cs typeface="Raleway"/>
                <a:sym typeface="Raleway"/>
              </a:rPr>
              <a:t>= 12</a:t>
            </a:r>
            <a:endParaRPr i="0" sz="1900" u="none" cap="none" strike="noStrike">
              <a:solidFill>
                <a:srgbClr val="000000"/>
              </a:solidFill>
              <a:latin typeface="Raleway"/>
              <a:ea typeface="Raleway"/>
              <a:cs typeface="Raleway"/>
              <a:sym typeface="Raleway"/>
            </a:endParaRPr>
          </a:p>
        </p:txBody>
      </p:sp>
      <p:sp>
        <p:nvSpPr>
          <p:cNvPr id="466" name="Google Shape;466;p55"/>
          <p:cNvSpPr/>
          <p:nvPr/>
        </p:nvSpPr>
        <p:spPr>
          <a:xfrm>
            <a:off x="6527800" y="3496469"/>
            <a:ext cx="1596900" cy="573000"/>
          </a:xfrm>
          <a:prstGeom prst="rect">
            <a:avLst/>
          </a:prstGeom>
          <a:solidFill>
            <a:srgbClr val="666699"/>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1" i="0" lang="en" sz="1300" u="none" cap="none" strike="noStrike">
                <a:solidFill>
                  <a:srgbClr val="000000"/>
                </a:solidFill>
                <a:latin typeface="Raleway"/>
                <a:ea typeface="Raleway"/>
                <a:cs typeface="Raleway"/>
                <a:sym typeface="Raleway"/>
              </a:rPr>
              <a:t>4</a:t>
            </a:r>
            <a:endParaRPr b="1" i="0" sz="1300" u="none" cap="none" strike="noStrike">
              <a:solidFill>
                <a:srgbClr val="000000"/>
              </a:solidFill>
              <a:latin typeface="Raleway"/>
              <a:ea typeface="Raleway"/>
              <a:cs typeface="Raleway"/>
              <a:sym typeface="Raleway"/>
            </a:endParaRPr>
          </a:p>
        </p:txBody>
      </p:sp>
      <p:sp>
        <p:nvSpPr>
          <p:cNvPr id="467" name="Google Shape;467;p55"/>
          <p:cNvSpPr/>
          <p:nvPr/>
        </p:nvSpPr>
        <p:spPr>
          <a:xfrm rot="-5400000">
            <a:off x="-659225" y="793275"/>
            <a:ext cx="1772700" cy="3078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000000"/>
              </a:buClr>
              <a:buSzPts val="800"/>
              <a:buFont typeface="Arial"/>
              <a:buNone/>
            </a:pPr>
            <a:r>
              <a:t/>
            </a:r>
            <a:endParaRPr b="1" i="0" sz="1500" u="none" cap="none" strike="noStrike">
              <a:solidFill>
                <a:srgbClr val="0A0A3E"/>
              </a:solidFill>
              <a:latin typeface="Raleway"/>
              <a:ea typeface="Raleway"/>
              <a:cs typeface="Raleway"/>
              <a:sym typeface="Raleway"/>
            </a:endParaRPr>
          </a:p>
        </p:txBody>
      </p:sp>
      <p:sp>
        <p:nvSpPr>
          <p:cNvPr id="468" name="Google Shape;468;p55"/>
          <p:cNvSpPr txBox="1"/>
          <p:nvPr>
            <p:ph type="title"/>
          </p:nvPr>
        </p:nvSpPr>
        <p:spPr>
          <a:xfrm>
            <a:off x="144900" y="-23700"/>
            <a:ext cx="7688700" cy="535200"/>
          </a:xfrm>
          <a:prstGeom prst="rect">
            <a:avLst/>
          </a:prstGeom>
        </p:spPr>
        <p:txBody>
          <a:bodyPr anchorCtr="0" anchor="ctr" bIns="91425" lIns="91425" spcFirstLastPara="1" rIns="91425" wrap="square" tIns="91425">
            <a:noAutofit/>
          </a:bodyPr>
          <a:lstStyle/>
          <a:p>
            <a:pPr indent="0" lvl="0" marL="0" rtl="0" algn="l">
              <a:lnSpc>
                <a:spcPct val="90000"/>
              </a:lnSpc>
              <a:spcBef>
                <a:spcPts val="0"/>
              </a:spcBef>
              <a:spcAft>
                <a:spcPts val="0"/>
              </a:spcAft>
              <a:buNone/>
            </a:pPr>
            <a:r>
              <a:rPr lang="en" sz="1500">
                <a:solidFill>
                  <a:srgbClr val="0A0A3E"/>
                </a:solidFill>
              </a:rPr>
              <a:t>Planned Velocity</a:t>
            </a:r>
            <a:endParaRPr sz="1500">
              <a:solidFill>
                <a:srgbClr val="0A0A3E"/>
              </a:solidFill>
            </a:endParaRPr>
          </a:p>
        </p:txBody>
      </p:sp>
      <p:sp>
        <p:nvSpPr>
          <p:cNvPr id="469" name="Google Shape;469;p55"/>
          <p:cNvSpPr/>
          <p:nvPr/>
        </p:nvSpPr>
        <p:spPr>
          <a:xfrm>
            <a:off x="1044450" y="2379982"/>
            <a:ext cx="395400" cy="573000"/>
          </a:xfrm>
          <a:prstGeom prst="rect">
            <a:avLst/>
          </a:prstGeom>
          <a:solidFill>
            <a:schemeClr val="accent1"/>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1" i="0" lang="en" sz="1300" u="none" cap="none" strike="noStrike">
                <a:solidFill>
                  <a:srgbClr val="000000"/>
                </a:solidFill>
                <a:latin typeface="Raleway"/>
                <a:ea typeface="Raleway"/>
                <a:cs typeface="Raleway"/>
                <a:sym typeface="Raleway"/>
              </a:rPr>
              <a:t>1</a:t>
            </a:r>
            <a:endParaRPr b="1" i="0" sz="1300" u="none" cap="none" strike="noStrike">
              <a:solidFill>
                <a:srgbClr val="000000"/>
              </a:solidFill>
              <a:latin typeface="Raleway"/>
              <a:ea typeface="Raleway"/>
              <a:cs typeface="Raleway"/>
              <a:sym typeface="Raleway"/>
            </a:endParaRPr>
          </a:p>
        </p:txBody>
      </p:sp>
      <p:sp>
        <p:nvSpPr>
          <p:cNvPr id="470" name="Google Shape;470;p55"/>
          <p:cNvSpPr/>
          <p:nvPr/>
        </p:nvSpPr>
        <p:spPr>
          <a:xfrm>
            <a:off x="1430338" y="2379969"/>
            <a:ext cx="404700" cy="573000"/>
          </a:xfrm>
          <a:prstGeom prst="rect">
            <a:avLst/>
          </a:prstGeom>
          <a:solidFill>
            <a:srgbClr val="FF6600"/>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1" i="0" lang="en" sz="1300" u="none" cap="none" strike="noStrike">
                <a:solidFill>
                  <a:srgbClr val="000000"/>
                </a:solidFill>
                <a:latin typeface="Raleway"/>
                <a:ea typeface="Raleway"/>
                <a:cs typeface="Raleway"/>
                <a:sym typeface="Raleway"/>
              </a:rPr>
              <a:t>1</a:t>
            </a:r>
            <a:endParaRPr b="1" i="0" sz="1300" u="none" cap="none" strike="noStrike">
              <a:solidFill>
                <a:srgbClr val="000000"/>
              </a:solidFill>
              <a:latin typeface="Raleway"/>
              <a:ea typeface="Raleway"/>
              <a:cs typeface="Raleway"/>
              <a:sym typeface="Raleway"/>
            </a:endParaRPr>
          </a:p>
        </p:txBody>
      </p:sp>
      <p:sp>
        <p:nvSpPr>
          <p:cNvPr id="471" name="Google Shape;471;p55"/>
          <p:cNvSpPr/>
          <p:nvPr/>
        </p:nvSpPr>
        <p:spPr>
          <a:xfrm>
            <a:off x="1838125" y="2952975"/>
            <a:ext cx="795300" cy="573000"/>
          </a:xfrm>
          <a:prstGeom prst="rect">
            <a:avLst/>
          </a:prstGeom>
          <a:solidFill>
            <a:srgbClr val="00CCFF"/>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1" i="0" lang="en" sz="1300" u="none" cap="none" strike="noStrike">
                <a:solidFill>
                  <a:srgbClr val="000000"/>
                </a:solidFill>
                <a:latin typeface="Raleway"/>
                <a:ea typeface="Raleway"/>
                <a:cs typeface="Raleway"/>
                <a:sym typeface="Raleway"/>
              </a:rPr>
              <a:t>2</a:t>
            </a:r>
            <a:endParaRPr b="1" i="0" sz="1300" u="none" cap="none" strike="noStrike">
              <a:solidFill>
                <a:srgbClr val="000000"/>
              </a:solidFill>
              <a:latin typeface="Raleway"/>
              <a:ea typeface="Raleway"/>
              <a:cs typeface="Raleway"/>
              <a:sym typeface="Raleway"/>
            </a:endParaRPr>
          </a:p>
        </p:txBody>
      </p:sp>
      <p:sp>
        <p:nvSpPr>
          <p:cNvPr id="472" name="Google Shape;472;p55"/>
          <p:cNvSpPr/>
          <p:nvPr/>
        </p:nvSpPr>
        <p:spPr>
          <a:xfrm>
            <a:off x="1044450" y="3512357"/>
            <a:ext cx="395400" cy="573000"/>
          </a:xfrm>
          <a:prstGeom prst="rect">
            <a:avLst/>
          </a:prstGeom>
          <a:solidFill>
            <a:srgbClr val="CC99FF"/>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1" i="0" lang="en" sz="1300" u="none" cap="none" strike="noStrike">
                <a:solidFill>
                  <a:srgbClr val="000000"/>
                </a:solidFill>
                <a:latin typeface="Raleway"/>
                <a:ea typeface="Raleway"/>
                <a:cs typeface="Raleway"/>
                <a:sym typeface="Raleway"/>
              </a:rPr>
              <a:t>1</a:t>
            </a:r>
            <a:endParaRPr b="1" i="0" sz="1300" u="none" cap="none" strike="noStrike">
              <a:solidFill>
                <a:srgbClr val="000000"/>
              </a:solidFill>
              <a:latin typeface="Raleway"/>
              <a:ea typeface="Raleway"/>
              <a:cs typeface="Raleway"/>
              <a:sym typeface="Raleway"/>
            </a:endParaRPr>
          </a:p>
        </p:txBody>
      </p:sp>
      <p:sp>
        <p:nvSpPr>
          <p:cNvPr id="473" name="Google Shape;473;p55"/>
          <p:cNvSpPr/>
          <p:nvPr/>
        </p:nvSpPr>
        <p:spPr>
          <a:xfrm>
            <a:off x="1425538" y="3512345"/>
            <a:ext cx="414300" cy="573000"/>
          </a:xfrm>
          <a:prstGeom prst="rect">
            <a:avLst/>
          </a:prstGeom>
          <a:solidFill>
            <a:srgbClr val="FFCC99"/>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1" i="0" lang="en" sz="1300" u="none" cap="none" strike="noStrike">
                <a:solidFill>
                  <a:srgbClr val="000000"/>
                </a:solidFill>
                <a:latin typeface="Raleway"/>
                <a:ea typeface="Raleway"/>
                <a:cs typeface="Raleway"/>
                <a:sym typeface="Raleway"/>
              </a:rPr>
              <a:t>1</a:t>
            </a:r>
            <a:endParaRPr b="1" i="0" sz="1300" u="none" cap="none" strike="noStrike">
              <a:solidFill>
                <a:srgbClr val="000000"/>
              </a:solidFill>
              <a:latin typeface="Raleway"/>
              <a:ea typeface="Raleway"/>
              <a:cs typeface="Raleway"/>
              <a:sym typeface="Raleway"/>
            </a:endParaRPr>
          </a:p>
        </p:txBody>
      </p:sp>
      <p:sp>
        <p:nvSpPr>
          <p:cNvPr id="474" name="Google Shape;474;p55"/>
          <p:cNvSpPr/>
          <p:nvPr/>
        </p:nvSpPr>
        <p:spPr>
          <a:xfrm>
            <a:off x="1844425" y="3512350"/>
            <a:ext cx="795300" cy="573000"/>
          </a:xfrm>
          <a:prstGeom prst="rect">
            <a:avLst/>
          </a:prstGeom>
          <a:solidFill>
            <a:srgbClr val="FFFF00"/>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1" i="0" lang="en" sz="1300" u="none" cap="none" strike="noStrike">
                <a:solidFill>
                  <a:srgbClr val="000000"/>
                </a:solidFill>
                <a:latin typeface="Raleway"/>
                <a:ea typeface="Raleway"/>
                <a:cs typeface="Raleway"/>
                <a:sym typeface="Raleway"/>
              </a:rPr>
              <a:t>2</a:t>
            </a:r>
            <a:endParaRPr b="1" i="0" sz="1300" u="none" cap="none" strike="noStrike">
              <a:solidFill>
                <a:srgbClr val="000000"/>
              </a:solidFill>
              <a:latin typeface="Raleway"/>
              <a:ea typeface="Raleway"/>
              <a:cs typeface="Raleway"/>
              <a:sym typeface="Raleway"/>
            </a:endParaRPr>
          </a:p>
        </p:txBody>
      </p:sp>
      <p:sp>
        <p:nvSpPr>
          <p:cNvPr id="475" name="Google Shape;475;p55"/>
          <p:cNvSpPr txBox="1"/>
          <p:nvPr/>
        </p:nvSpPr>
        <p:spPr>
          <a:xfrm>
            <a:off x="152400" y="609600"/>
            <a:ext cx="8846700" cy="52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aleway"/>
                <a:ea typeface="Raleway"/>
                <a:cs typeface="Raleway"/>
                <a:sym typeface="Raleway"/>
              </a:rPr>
              <a:t>The i</a:t>
            </a:r>
            <a:r>
              <a:rPr lang="en">
                <a:latin typeface="Raleway"/>
                <a:ea typeface="Raleway"/>
                <a:cs typeface="Raleway"/>
                <a:sym typeface="Raleway"/>
              </a:rPr>
              <a:t>nitial capacity of ‘Agile Bucket’ = planned velocity - how much the team think they can deliver. However actual velocity is used for future sprints  - this ensures the sprint plan is accurate as it is based on previous velocity not optimistic estimation</a:t>
            </a:r>
            <a:endParaRPr>
              <a:latin typeface="Raleway"/>
              <a:ea typeface="Raleway"/>
              <a:cs typeface="Raleway"/>
              <a:sym typeface="Raleway"/>
            </a:endParaRPr>
          </a:p>
          <a:p>
            <a:pPr indent="0" lvl="0" marL="0" rtl="0" algn="l">
              <a:spcBef>
                <a:spcPts val="0"/>
              </a:spcBef>
              <a:spcAft>
                <a:spcPts val="0"/>
              </a:spcAft>
              <a:buNone/>
            </a:pPr>
            <a:r>
              <a:t/>
            </a:r>
            <a:endParaRPr>
              <a:latin typeface="Raleway"/>
              <a:ea typeface="Raleway"/>
              <a:cs typeface="Raleway"/>
              <a:sym typeface="Raleway"/>
            </a:endParaRPr>
          </a:p>
          <a:p>
            <a:pPr indent="0" lvl="0" marL="0" rtl="0" algn="l">
              <a:spcBef>
                <a:spcPts val="0"/>
              </a:spcBef>
              <a:spcAft>
                <a:spcPts val="0"/>
              </a:spcAft>
              <a:buClr>
                <a:srgbClr val="000000"/>
              </a:buClr>
              <a:buSzPts val="1400"/>
              <a:buFont typeface="Arial"/>
              <a:buNone/>
            </a:pPr>
            <a:r>
              <a:t/>
            </a:r>
            <a:endParaRPr sz="1200">
              <a:solidFill>
                <a:schemeClr val="dk1"/>
              </a:solidFill>
              <a:latin typeface="Calibri"/>
              <a:ea typeface="Calibri"/>
              <a:cs typeface="Calibri"/>
              <a:sym typeface="Calibri"/>
            </a:endParaRPr>
          </a:p>
          <a:p>
            <a:pPr indent="0" lvl="0" marL="0" rtl="0" algn="l">
              <a:spcBef>
                <a:spcPts val="0"/>
              </a:spcBef>
              <a:spcAft>
                <a:spcPts val="0"/>
              </a:spcAft>
              <a:buNone/>
            </a:pPr>
            <a:r>
              <a:t/>
            </a:r>
            <a:endParaRPr>
              <a:latin typeface="Raleway"/>
              <a:ea typeface="Raleway"/>
              <a:cs typeface="Raleway"/>
              <a:sym typeface="Raleway"/>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462"/>
                                        </p:tgtEl>
                                        <p:attrNameLst>
                                          <p:attrName>style.visibility</p:attrName>
                                        </p:attrNameLst>
                                      </p:cBhvr>
                                      <p:to>
                                        <p:strVal val="visible"/>
                                      </p:to>
                                    </p:set>
                                    <p:anim calcmode="lin" valueType="num">
                                      <p:cBhvr additive="base">
                                        <p:cTn dur="1000"/>
                                        <p:tgtEl>
                                          <p:spTgt spid="462"/>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466"/>
                                        </p:tgtEl>
                                        <p:attrNameLst>
                                          <p:attrName>style.visibility</p:attrName>
                                        </p:attrNameLst>
                                      </p:cBhvr>
                                      <p:to>
                                        <p:strVal val="visible"/>
                                      </p:to>
                                    </p:set>
                                    <p:anim calcmode="lin" valueType="num">
                                      <p:cBhvr additive="base">
                                        <p:cTn dur="1000"/>
                                        <p:tgtEl>
                                          <p:spTgt spid="466"/>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463"/>
                                        </p:tgtEl>
                                        <p:attrNameLst>
                                          <p:attrName>style.visibility</p:attrName>
                                        </p:attrNameLst>
                                      </p:cBhvr>
                                      <p:to>
                                        <p:strVal val="visible"/>
                                      </p:to>
                                    </p:set>
                                    <p:anim calcmode="lin" valueType="num">
                                      <p:cBhvr additive="base">
                                        <p:cTn dur="1000"/>
                                        <p:tgtEl>
                                          <p:spTgt spid="463"/>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464"/>
                                        </p:tgtEl>
                                        <p:attrNameLst>
                                          <p:attrName>style.visibility</p:attrName>
                                        </p:attrNameLst>
                                      </p:cBhvr>
                                      <p:to>
                                        <p:strVal val="visible"/>
                                      </p:to>
                                    </p:set>
                                    <p:anim calcmode="lin" valueType="num">
                                      <p:cBhvr additive="base">
                                        <p:cTn dur="1000"/>
                                        <p:tgtEl>
                                          <p:spTgt spid="464"/>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 name="Shape 479"/>
        <p:cNvGrpSpPr/>
        <p:nvPr/>
      </p:nvGrpSpPr>
      <p:grpSpPr>
        <a:xfrm>
          <a:off x="0" y="0"/>
          <a:ext cx="0" cy="0"/>
          <a:chOff x="0" y="0"/>
          <a:chExt cx="0" cy="0"/>
        </a:xfrm>
      </p:grpSpPr>
      <p:sp>
        <p:nvSpPr>
          <p:cNvPr id="480" name="Google Shape;480;p56"/>
          <p:cNvSpPr txBox="1"/>
          <p:nvPr>
            <p:ph type="title"/>
          </p:nvPr>
        </p:nvSpPr>
        <p:spPr>
          <a:xfrm>
            <a:off x="144900" y="-23700"/>
            <a:ext cx="7688700" cy="535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Estimation</a:t>
            </a:r>
            <a:endParaRPr/>
          </a:p>
        </p:txBody>
      </p:sp>
      <p:sp>
        <p:nvSpPr>
          <p:cNvPr id="481" name="Google Shape;481;p56"/>
          <p:cNvSpPr txBox="1"/>
          <p:nvPr>
            <p:ph idx="1" type="body"/>
          </p:nvPr>
        </p:nvSpPr>
        <p:spPr>
          <a:xfrm>
            <a:off x="246400" y="745250"/>
            <a:ext cx="5190600" cy="4245900"/>
          </a:xfrm>
          <a:prstGeom prst="rect">
            <a:avLst/>
          </a:prstGeom>
        </p:spPr>
        <p:txBody>
          <a:bodyPr anchorCtr="0" anchor="ctr" bIns="91425" lIns="91425" spcFirstLastPara="1" rIns="91425" wrap="square" tIns="91425">
            <a:noAutofit/>
          </a:bodyPr>
          <a:lstStyle/>
          <a:p>
            <a:pPr indent="-311150" lvl="0" marL="457200" rtl="0" algn="l">
              <a:lnSpc>
                <a:spcPct val="150000"/>
              </a:lnSpc>
              <a:spcBef>
                <a:spcPts val="0"/>
              </a:spcBef>
              <a:spcAft>
                <a:spcPts val="0"/>
              </a:spcAft>
              <a:buClr>
                <a:srgbClr val="415970"/>
              </a:buClr>
              <a:buSzPts val="1300"/>
              <a:buFont typeface="Raleway"/>
              <a:buChar char="●"/>
            </a:pPr>
            <a:r>
              <a:rPr lang="en">
                <a:latin typeface="Raleway"/>
                <a:ea typeface="Raleway"/>
                <a:cs typeface="Raleway"/>
                <a:sym typeface="Raleway"/>
              </a:rPr>
              <a:t>An estimate is our best guess for what can be achieved and by when, and gives a Product Owner insight to prioritise.</a:t>
            </a:r>
            <a:endParaRPr>
              <a:latin typeface="Raleway"/>
              <a:ea typeface="Raleway"/>
              <a:cs typeface="Raleway"/>
              <a:sym typeface="Raleway"/>
            </a:endParaRPr>
          </a:p>
          <a:p>
            <a:pPr indent="-311150" lvl="0" marL="457200" marR="0" rtl="0" algn="l">
              <a:lnSpc>
                <a:spcPct val="150000"/>
              </a:lnSpc>
              <a:spcBef>
                <a:spcPts val="1000"/>
              </a:spcBef>
              <a:spcAft>
                <a:spcPts val="0"/>
              </a:spcAft>
              <a:buClr>
                <a:srgbClr val="415970"/>
              </a:buClr>
              <a:buSzPts val="1300"/>
              <a:buFont typeface="Raleway"/>
              <a:buChar char="●"/>
            </a:pPr>
            <a:r>
              <a:rPr lang="en">
                <a:latin typeface="Raleway"/>
                <a:ea typeface="Raleway"/>
                <a:cs typeface="Raleway"/>
                <a:sym typeface="Raleway"/>
              </a:rPr>
              <a:t>Estimation is hard. For software developers, it's among the most difficult aspects of the job, taking in multiple factors.</a:t>
            </a:r>
            <a:endParaRPr>
              <a:latin typeface="Raleway"/>
              <a:ea typeface="Raleway"/>
              <a:cs typeface="Raleway"/>
              <a:sym typeface="Raleway"/>
            </a:endParaRPr>
          </a:p>
          <a:p>
            <a:pPr indent="-311150" lvl="0" marL="457200" marR="0" rtl="0" algn="l">
              <a:lnSpc>
                <a:spcPct val="150000"/>
              </a:lnSpc>
              <a:spcBef>
                <a:spcPts val="1000"/>
              </a:spcBef>
              <a:spcAft>
                <a:spcPts val="0"/>
              </a:spcAft>
              <a:buClr>
                <a:srgbClr val="415970"/>
              </a:buClr>
              <a:buSzPts val="1300"/>
              <a:buFont typeface="Raleway"/>
              <a:buChar char="●"/>
            </a:pPr>
            <a:r>
              <a:rPr lang="en">
                <a:latin typeface="Raleway"/>
                <a:ea typeface="Raleway"/>
                <a:cs typeface="Raleway"/>
                <a:sym typeface="Raleway"/>
              </a:rPr>
              <a:t>Estimation is done in story points not man days. This is because story points better capture unknowns and complexities. </a:t>
            </a:r>
            <a:endParaRPr>
              <a:latin typeface="Raleway"/>
              <a:ea typeface="Raleway"/>
              <a:cs typeface="Raleway"/>
              <a:sym typeface="Raleway"/>
            </a:endParaRPr>
          </a:p>
          <a:p>
            <a:pPr indent="-311150" lvl="0" marL="457200" marR="0" rtl="0" algn="l">
              <a:lnSpc>
                <a:spcPct val="150000"/>
              </a:lnSpc>
              <a:spcBef>
                <a:spcPts val="1000"/>
              </a:spcBef>
              <a:spcAft>
                <a:spcPts val="0"/>
              </a:spcAft>
              <a:buClr>
                <a:srgbClr val="415970"/>
              </a:buClr>
              <a:buSzPts val="1300"/>
              <a:buFont typeface="Raleway"/>
              <a:buChar char="●"/>
            </a:pPr>
            <a:r>
              <a:rPr lang="en">
                <a:latin typeface="Raleway"/>
                <a:ea typeface="Raleway"/>
                <a:cs typeface="Raleway"/>
                <a:sym typeface="Raleway"/>
              </a:rPr>
              <a:t>Estimation is a team sport - everyone has a voice and the team should go with the higher estimates of junior team members if they don’t match.</a:t>
            </a:r>
            <a:endParaRPr>
              <a:latin typeface="Raleway"/>
              <a:ea typeface="Raleway"/>
              <a:cs typeface="Raleway"/>
              <a:sym typeface="Raleway"/>
            </a:endParaRPr>
          </a:p>
          <a:p>
            <a:pPr indent="-311150" lvl="0" marL="457200" marR="0" rtl="0" algn="l">
              <a:lnSpc>
                <a:spcPct val="150000"/>
              </a:lnSpc>
              <a:spcBef>
                <a:spcPts val="1000"/>
              </a:spcBef>
              <a:spcAft>
                <a:spcPts val="1000"/>
              </a:spcAft>
              <a:buClr>
                <a:srgbClr val="415970"/>
              </a:buClr>
              <a:buSzPts val="1300"/>
              <a:buFont typeface="Raleway"/>
              <a:buChar char="●"/>
            </a:pPr>
            <a:r>
              <a:rPr lang="en">
                <a:latin typeface="Raleway"/>
                <a:ea typeface="Raleway"/>
                <a:cs typeface="Raleway"/>
                <a:sym typeface="Raleway"/>
              </a:rPr>
              <a:t>Use triangulation / reference stories to get a relative sense of size of the story.</a:t>
            </a:r>
            <a:endParaRPr>
              <a:latin typeface="Raleway"/>
              <a:ea typeface="Raleway"/>
              <a:cs typeface="Raleway"/>
              <a:sym typeface="Raleway"/>
            </a:endParaRPr>
          </a:p>
        </p:txBody>
      </p:sp>
      <p:pic>
        <p:nvPicPr>
          <p:cNvPr id="482" name="Google Shape;482;p56"/>
          <p:cNvPicPr preferRelativeResize="0"/>
          <p:nvPr/>
        </p:nvPicPr>
        <p:blipFill>
          <a:blip r:embed="rId3">
            <a:alphaModFix/>
          </a:blip>
          <a:stretch>
            <a:fillRect/>
          </a:stretch>
        </p:blipFill>
        <p:spPr>
          <a:xfrm>
            <a:off x="5847350" y="1373725"/>
            <a:ext cx="3296650" cy="3175376"/>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 name="Shape 486"/>
        <p:cNvGrpSpPr/>
        <p:nvPr/>
      </p:nvGrpSpPr>
      <p:grpSpPr>
        <a:xfrm>
          <a:off x="0" y="0"/>
          <a:ext cx="0" cy="0"/>
          <a:chOff x="0" y="0"/>
          <a:chExt cx="0" cy="0"/>
        </a:xfrm>
      </p:grpSpPr>
      <p:sp>
        <p:nvSpPr>
          <p:cNvPr id="487" name="Google Shape;487;p57"/>
          <p:cNvSpPr txBox="1"/>
          <p:nvPr>
            <p:ph type="title"/>
          </p:nvPr>
        </p:nvSpPr>
        <p:spPr>
          <a:xfrm>
            <a:off x="144900" y="-23700"/>
            <a:ext cx="7688700" cy="535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Planning Poker Technique</a:t>
            </a:r>
            <a:endParaRPr/>
          </a:p>
        </p:txBody>
      </p:sp>
      <p:sp>
        <p:nvSpPr>
          <p:cNvPr id="488" name="Google Shape;488;p57"/>
          <p:cNvSpPr txBox="1"/>
          <p:nvPr>
            <p:ph idx="1" type="body"/>
          </p:nvPr>
        </p:nvSpPr>
        <p:spPr>
          <a:xfrm>
            <a:off x="5500100" y="1595225"/>
            <a:ext cx="3459900" cy="2261100"/>
          </a:xfrm>
          <a:prstGeom prst="rect">
            <a:avLst/>
          </a:prstGeom>
        </p:spPr>
        <p:txBody>
          <a:bodyPr anchorCtr="0" anchor="t" bIns="91425" lIns="91425" spcFirstLastPara="1" rIns="91425" wrap="square" tIns="91425">
            <a:noAutofit/>
          </a:bodyPr>
          <a:lstStyle/>
          <a:p>
            <a:pPr indent="0" lvl="0" marL="0" rtl="0" algn="l">
              <a:lnSpc>
                <a:spcPct val="100000"/>
              </a:lnSpc>
              <a:spcBef>
                <a:spcPts val="1000"/>
              </a:spcBef>
              <a:spcAft>
                <a:spcPts val="0"/>
              </a:spcAft>
              <a:buNone/>
            </a:pPr>
            <a:r>
              <a:rPr lang="en" sz="1200">
                <a:solidFill>
                  <a:srgbClr val="000000"/>
                </a:solidFill>
                <a:latin typeface="Raleway"/>
                <a:ea typeface="Raleway"/>
                <a:cs typeface="Raleway"/>
                <a:sym typeface="Raleway"/>
              </a:rPr>
              <a:t>Steps</a:t>
            </a:r>
            <a:endParaRPr sz="1200">
              <a:solidFill>
                <a:srgbClr val="000000"/>
              </a:solidFill>
              <a:latin typeface="Raleway"/>
              <a:ea typeface="Raleway"/>
              <a:cs typeface="Raleway"/>
              <a:sym typeface="Raleway"/>
            </a:endParaRPr>
          </a:p>
          <a:p>
            <a:pPr indent="-304800" lvl="0" marL="457200" rtl="0" algn="l">
              <a:lnSpc>
                <a:spcPct val="100000"/>
              </a:lnSpc>
              <a:spcBef>
                <a:spcPts val="1000"/>
              </a:spcBef>
              <a:spcAft>
                <a:spcPts val="0"/>
              </a:spcAft>
              <a:buClr>
                <a:srgbClr val="000000"/>
              </a:buClr>
              <a:buSzPts val="1200"/>
              <a:buFont typeface="Raleway"/>
              <a:buAutoNum type="arabicPeriod"/>
            </a:pPr>
            <a:r>
              <a:rPr lang="en" sz="1200">
                <a:solidFill>
                  <a:srgbClr val="000000"/>
                </a:solidFill>
                <a:latin typeface="Raleway"/>
                <a:ea typeface="Raleway"/>
                <a:cs typeface="Raleway"/>
                <a:sym typeface="Raleway"/>
              </a:rPr>
              <a:t>Each estimator is given a set of cards containing only the numbers that are going to be used (we use the sequential sequence)</a:t>
            </a:r>
            <a:endParaRPr sz="1200">
              <a:solidFill>
                <a:srgbClr val="000000"/>
              </a:solidFill>
              <a:latin typeface="Raleway"/>
              <a:ea typeface="Raleway"/>
              <a:cs typeface="Raleway"/>
              <a:sym typeface="Raleway"/>
            </a:endParaRPr>
          </a:p>
          <a:p>
            <a:pPr indent="-304800" lvl="0" marL="457200" rtl="0" algn="l">
              <a:lnSpc>
                <a:spcPct val="100000"/>
              </a:lnSpc>
              <a:spcBef>
                <a:spcPts val="1000"/>
              </a:spcBef>
              <a:spcAft>
                <a:spcPts val="0"/>
              </a:spcAft>
              <a:buClr>
                <a:srgbClr val="000000"/>
              </a:buClr>
              <a:buSzPts val="1200"/>
              <a:buFont typeface="Raleway"/>
              <a:buAutoNum type="arabicPeriod"/>
            </a:pPr>
            <a:r>
              <a:rPr lang="en" sz="1200">
                <a:solidFill>
                  <a:srgbClr val="000000"/>
                </a:solidFill>
                <a:latin typeface="Raleway"/>
                <a:ea typeface="Raleway"/>
                <a:cs typeface="Raleway"/>
                <a:sym typeface="Raleway"/>
              </a:rPr>
              <a:t>Product owner reads a user story and its discussed briefly</a:t>
            </a:r>
            <a:endParaRPr sz="1200">
              <a:solidFill>
                <a:srgbClr val="000000"/>
              </a:solidFill>
              <a:latin typeface="Raleway"/>
              <a:ea typeface="Raleway"/>
              <a:cs typeface="Raleway"/>
              <a:sym typeface="Raleway"/>
            </a:endParaRPr>
          </a:p>
          <a:p>
            <a:pPr indent="-304800" lvl="0" marL="457200" rtl="0" algn="l">
              <a:lnSpc>
                <a:spcPct val="100000"/>
              </a:lnSpc>
              <a:spcBef>
                <a:spcPts val="1000"/>
              </a:spcBef>
              <a:spcAft>
                <a:spcPts val="0"/>
              </a:spcAft>
              <a:buClr>
                <a:srgbClr val="000000"/>
              </a:buClr>
              <a:buSzPts val="1200"/>
              <a:buFont typeface="Raleway"/>
              <a:buAutoNum type="arabicPeriod"/>
            </a:pPr>
            <a:r>
              <a:rPr lang="en" sz="1200">
                <a:solidFill>
                  <a:srgbClr val="000000"/>
                </a:solidFill>
                <a:latin typeface="Raleway"/>
                <a:ea typeface="Raleway"/>
                <a:cs typeface="Raleway"/>
                <a:sym typeface="Raleway"/>
              </a:rPr>
              <a:t>Each estimator selects a card that is his or her estimate</a:t>
            </a:r>
            <a:endParaRPr sz="1200">
              <a:solidFill>
                <a:srgbClr val="000000"/>
              </a:solidFill>
              <a:latin typeface="Raleway"/>
              <a:ea typeface="Raleway"/>
              <a:cs typeface="Raleway"/>
              <a:sym typeface="Raleway"/>
            </a:endParaRPr>
          </a:p>
          <a:p>
            <a:pPr indent="-304800" lvl="0" marL="457200" rtl="0" algn="l">
              <a:lnSpc>
                <a:spcPct val="100000"/>
              </a:lnSpc>
              <a:spcBef>
                <a:spcPts val="1000"/>
              </a:spcBef>
              <a:spcAft>
                <a:spcPts val="0"/>
              </a:spcAft>
              <a:buClr>
                <a:srgbClr val="000000"/>
              </a:buClr>
              <a:buSzPts val="1200"/>
              <a:buFont typeface="Raleway"/>
              <a:buAutoNum type="arabicPeriod"/>
            </a:pPr>
            <a:r>
              <a:rPr lang="en" sz="1200">
                <a:solidFill>
                  <a:srgbClr val="000000"/>
                </a:solidFill>
                <a:latin typeface="Raleway"/>
                <a:ea typeface="Raleway"/>
                <a:cs typeface="Raleway"/>
                <a:sym typeface="Raleway"/>
              </a:rPr>
              <a:t>Discuss differences (Especially Outliers)</a:t>
            </a:r>
            <a:endParaRPr sz="1200">
              <a:solidFill>
                <a:srgbClr val="000000"/>
              </a:solidFill>
              <a:latin typeface="Raleway"/>
              <a:ea typeface="Raleway"/>
              <a:cs typeface="Raleway"/>
              <a:sym typeface="Raleway"/>
            </a:endParaRPr>
          </a:p>
          <a:p>
            <a:pPr indent="-304800" lvl="0" marL="457200" rtl="0" algn="l">
              <a:lnSpc>
                <a:spcPct val="100000"/>
              </a:lnSpc>
              <a:spcBef>
                <a:spcPts val="1000"/>
              </a:spcBef>
              <a:spcAft>
                <a:spcPts val="0"/>
              </a:spcAft>
              <a:buClr>
                <a:srgbClr val="000000"/>
              </a:buClr>
              <a:buSzPts val="1200"/>
              <a:buFont typeface="Raleway"/>
              <a:buAutoNum type="arabicPeriod"/>
            </a:pPr>
            <a:r>
              <a:rPr lang="en" sz="1200">
                <a:solidFill>
                  <a:srgbClr val="000000"/>
                </a:solidFill>
                <a:latin typeface="Raleway"/>
                <a:ea typeface="Raleway"/>
                <a:cs typeface="Raleway"/>
                <a:sym typeface="Raleway"/>
              </a:rPr>
              <a:t>Re-estimate until estimates converge</a:t>
            </a:r>
            <a:endParaRPr sz="1200">
              <a:solidFill>
                <a:srgbClr val="000000"/>
              </a:solidFill>
              <a:latin typeface="Raleway"/>
              <a:ea typeface="Raleway"/>
              <a:cs typeface="Raleway"/>
              <a:sym typeface="Raleway"/>
            </a:endParaRPr>
          </a:p>
          <a:p>
            <a:pPr indent="0" lvl="0" marL="0" rtl="0" algn="l">
              <a:spcBef>
                <a:spcPts val="1000"/>
              </a:spcBef>
              <a:spcAft>
                <a:spcPts val="1600"/>
              </a:spcAft>
              <a:buNone/>
            </a:pPr>
            <a:r>
              <a:t/>
            </a:r>
            <a:endParaRPr sz="1200">
              <a:solidFill>
                <a:srgbClr val="000000"/>
              </a:solidFill>
              <a:latin typeface="Raleway"/>
              <a:ea typeface="Raleway"/>
              <a:cs typeface="Raleway"/>
              <a:sym typeface="Raleway"/>
            </a:endParaRPr>
          </a:p>
        </p:txBody>
      </p:sp>
      <p:pic>
        <p:nvPicPr>
          <p:cNvPr id="489" name="Google Shape;489;p57"/>
          <p:cNvPicPr preferRelativeResize="0"/>
          <p:nvPr/>
        </p:nvPicPr>
        <p:blipFill>
          <a:blip r:embed="rId3">
            <a:alphaModFix/>
          </a:blip>
          <a:stretch>
            <a:fillRect/>
          </a:stretch>
        </p:blipFill>
        <p:spPr>
          <a:xfrm>
            <a:off x="144899" y="1687550"/>
            <a:ext cx="5288776" cy="3082599"/>
          </a:xfrm>
          <a:prstGeom prst="rect">
            <a:avLst/>
          </a:prstGeom>
          <a:noFill/>
          <a:ln>
            <a:noFill/>
          </a:ln>
        </p:spPr>
      </p:pic>
      <p:sp>
        <p:nvSpPr>
          <p:cNvPr id="490" name="Google Shape;490;p57"/>
          <p:cNvSpPr txBox="1"/>
          <p:nvPr/>
        </p:nvSpPr>
        <p:spPr>
          <a:xfrm>
            <a:off x="144900" y="697700"/>
            <a:ext cx="8754000" cy="42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latin typeface="Raleway"/>
                <a:ea typeface="Raleway"/>
                <a:cs typeface="Raleway"/>
                <a:sym typeface="Raleway"/>
              </a:rPr>
              <a:t>Planning Poker is a technique used to calculate story points using the Fibonacci sequence. The Fibonacci sequence consists of a series of numbers that are the summation of the two previous numbers starting with 0 and 1 (1,2,3,5,8,13, 21….). Nowadays you can find free online tools to help facilitate planning poker over a call.</a:t>
            </a:r>
            <a:endParaRPr sz="1300">
              <a:latin typeface="Raleway"/>
              <a:ea typeface="Raleway"/>
              <a:cs typeface="Raleway"/>
              <a:sym typeface="Raleway"/>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pic>
        <p:nvPicPr>
          <p:cNvPr id="150" name="Google Shape;150;p31"/>
          <p:cNvPicPr preferRelativeResize="0"/>
          <p:nvPr/>
        </p:nvPicPr>
        <p:blipFill>
          <a:blip r:embed="rId3">
            <a:alphaModFix/>
          </a:blip>
          <a:stretch>
            <a:fillRect/>
          </a:stretch>
        </p:blipFill>
        <p:spPr>
          <a:xfrm>
            <a:off x="2065625" y="0"/>
            <a:ext cx="5143500" cy="5143500"/>
          </a:xfrm>
          <a:prstGeom prst="rect">
            <a:avLst/>
          </a:prstGeom>
          <a:noFill/>
          <a:ln>
            <a:noFill/>
          </a:ln>
        </p:spPr>
      </p:pic>
      <p:sp>
        <p:nvSpPr>
          <p:cNvPr id="151" name="Google Shape;151;p31"/>
          <p:cNvSpPr txBox="1"/>
          <p:nvPr/>
        </p:nvSpPr>
        <p:spPr>
          <a:xfrm>
            <a:off x="2420475" y="667950"/>
            <a:ext cx="4547400" cy="597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8400">
                <a:solidFill>
                  <a:srgbClr val="1C4587"/>
                </a:solidFill>
                <a:latin typeface="Raleway"/>
                <a:ea typeface="Raleway"/>
                <a:cs typeface="Raleway"/>
                <a:sym typeface="Raleway"/>
              </a:rPr>
              <a:t>AGILE</a:t>
            </a:r>
            <a:endParaRPr sz="8400">
              <a:solidFill>
                <a:srgbClr val="1C4587"/>
              </a:solidFill>
              <a:latin typeface="Raleway"/>
              <a:ea typeface="Raleway"/>
              <a:cs typeface="Raleway"/>
              <a:sym typeface="Raleway"/>
            </a:endParaRPr>
          </a:p>
        </p:txBody>
      </p:sp>
      <p:sp>
        <p:nvSpPr>
          <p:cNvPr id="152" name="Google Shape;152;p31"/>
          <p:cNvSpPr txBox="1"/>
          <p:nvPr/>
        </p:nvSpPr>
        <p:spPr>
          <a:xfrm>
            <a:off x="2065625" y="2990000"/>
            <a:ext cx="2454900" cy="1326000"/>
          </a:xfrm>
          <a:prstGeom prst="rect">
            <a:avLst/>
          </a:prstGeom>
          <a:noFill/>
          <a:ln>
            <a:noFill/>
          </a:ln>
        </p:spPr>
        <p:txBody>
          <a:bodyPr anchorCtr="0" anchor="t" bIns="91425" lIns="91425" spcFirstLastPara="1" rIns="91425" wrap="square" tIns="91425">
            <a:noAutofit/>
          </a:bodyPr>
          <a:lstStyle/>
          <a:p>
            <a:pPr indent="-295275" lvl="0" marL="457200" rtl="0" algn="l">
              <a:spcBef>
                <a:spcPts val="0"/>
              </a:spcBef>
              <a:spcAft>
                <a:spcPts val="0"/>
              </a:spcAft>
              <a:buSzPts val="1050"/>
              <a:buFont typeface="Raleway"/>
              <a:buChar char="●"/>
            </a:pPr>
            <a:r>
              <a:rPr lang="en" sz="1050">
                <a:highlight>
                  <a:srgbClr val="FAFAFA"/>
                </a:highlight>
                <a:latin typeface="Raleway"/>
                <a:ea typeface="Raleway"/>
                <a:cs typeface="Raleway"/>
                <a:sym typeface="Raleway"/>
              </a:rPr>
              <a:t>Scrum</a:t>
            </a:r>
            <a:endParaRPr sz="1050">
              <a:highlight>
                <a:srgbClr val="FAFAFA"/>
              </a:highlight>
              <a:latin typeface="Raleway"/>
              <a:ea typeface="Raleway"/>
              <a:cs typeface="Raleway"/>
              <a:sym typeface="Raleway"/>
            </a:endParaRPr>
          </a:p>
          <a:p>
            <a:pPr indent="-295275" lvl="0" marL="457200" rtl="0" algn="l">
              <a:spcBef>
                <a:spcPts val="0"/>
              </a:spcBef>
              <a:spcAft>
                <a:spcPts val="0"/>
              </a:spcAft>
              <a:buSzPts val="1050"/>
              <a:buFont typeface="Raleway"/>
              <a:buChar char="●"/>
            </a:pPr>
            <a:r>
              <a:rPr lang="en" sz="1050">
                <a:highlight>
                  <a:srgbClr val="FAFAFA"/>
                </a:highlight>
                <a:latin typeface="Raleway"/>
                <a:ea typeface="Raleway"/>
                <a:cs typeface="Raleway"/>
                <a:sym typeface="Raleway"/>
              </a:rPr>
              <a:t>Lean Software Development</a:t>
            </a:r>
            <a:endParaRPr sz="1050">
              <a:highlight>
                <a:srgbClr val="FAFAFA"/>
              </a:highlight>
              <a:latin typeface="Raleway"/>
              <a:ea typeface="Raleway"/>
              <a:cs typeface="Raleway"/>
              <a:sym typeface="Raleway"/>
            </a:endParaRPr>
          </a:p>
          <a:p>
            <a:pPr indent="-295275" lvl="0" marL="457200" rtl="0" algn="l">
              <a:spcBef>
                <a:spcPts val="0"/>
              </a:spcBef>
              <a:spcAft>
                <a:spcPts val="0"/>
              </a:spcAft>
              <a:buSzPts val="1050"/>
              <a:buFont typeface="Raleway"/>
              <a:buChar char="●"/>
            </a:pPr>
            <a:r>
              <a:rPr lang="en" sz="1050">
                <a:highlight>
                  <a:srgbClr val="FAFAFA"/>
                </a:highlight>
                <a:latin typeface="Raleway"/>
                <a:ea typeface="Raleway"/>
                <a:cs typeface="Raleway"/>
                <a:sym typeface="Raleway"/>
              </a:rPr>
              <a:t>Kanban</a:t>
            </a:r>
            <a:endParaRPr sz="1050">
              <a:highlight>
                <a:srgbClr val="FAFAFA"/>
              </a:highlight>
              <a:latin typeface="Raleway"/>
              <a:ea typeface="Raleway"/>
              <a:cs typeface="Raleway"/>
              <a:sym typeface="Raleway"/>
            </a:endParaRPr>
          </a:p>
          <a:p>
            <a:pPr indent="-295275" lvl="0" marL="457200" rtl="0" algn="l">
              <a:spcBef>
                <a:spcPts val="0"/>
              </a:spcBef>
              <a:spcAft>
                <a:spcPts val="0"/>
              </a:spcAft>
              <a:buSzPts val="1050"/>
              <a:buFont typeface="Raleway"/>
              <a:buChar char="●"/>
            </a:pPr>
            <a:r>
              <a:rPr lang="en" sz="1050">
                <a:highlight>
                  <a:srgbClr val="FAFAFA"/>
                </a:highlight>
                <a:latin typeface="Raleway"/>
                <a:ea typeface="Raleway"/>
                <a:cs typeface="Raleway"/>
                <a:sym typeface="Raleway"/>
              </a:rPr>
              <a:t>XP (Extreme Programming)</a:t>
            </a:r>
            <a:endParaRPr sz="1050">
              <a:highlight>
                <a:srgbClr val="FAFAFA"/>
              </a:highlight>
              <a:latin typeface="Raleway"/>
              <a:ea typeface="Raleway"/>
              <a:cs typeface="Raleway"/>
              <a:sym typeface="Raleway"/>
            </a:endParaRPr>
          </a:p>
          <a:p>
            <a:pPr indent="-295275" lvl="0" marL="457200" rtl="0" algn="l">
              <a:spcBef>
                <a:spcPts val="0"/>
              </a:spcBef>
              <a:spcAft>
                <a:spcPts val="0"/>
              </a:spcAft>
              <a:buSzPts val="1050"/>
              <a:buFont typeface="Raleway"/>
              <a:buChar char="●"/>
            </a:pPr>
            <a:r>
              <a:rPr lang="en" sz="1050">
                <a:latin typeface="Raleway"/>
                <a:ea typeface="Raleway"/>
                <a:cs typeface="Raleway"/>
                <a:sym typeface="Raleway"/>
              </a:rPr>
              <a:t>Crystal Clear</a:t>
            </a:r>
            <a:endParaRPr sz="1050">
              <a:latin typeface="Raleway"/>
              <a:ea typeface="Raleway"/>
              <a:cs typeface="Raleway"/>
              <a:sym typeface="Raleway"/>
            </a:endParaRPr>
          </a:p>
          <a:p>
            <a:pPr indent="-295275" lvl="0" marL="457200" rtl="0" algn="l">
              <a:spcBef>
                <a:spcPts val="0"/>
              </a:spcBef>
              <a:spcAft>
                <a:spcPts val="0"/>
              </a:spcAft>
              <a:buSzPts val="1050"/>
              <a:buFont typeface="Raleway"/>
              <a:buChar char="●"/>
            </a:pPr>
            <a:r>
              <a:rPr lang="en" sz="1050">
                <a:latin typeface="Raleway"/>
                <a:ea typeface="Raleway"/>
                <a:cs typeface="Raleway"/>
                <a:sym typeface="Raleway"/>
              </a:rPr>
              <a:t>….</a:t>
            </a:r>
            <a:endParaRPr sz="1050">
              <a:latin typeface="Raleway"/>
              <a:ea typeface="Raleway"/>
              <a:cs typeface="Raleway"/>
              <a:sym typeface="Raleway"/>
            </a:endParaRPr>
          </a:p>
          <a:p>
            <a:pPr indent="0" lvl="0" marL="0" rtl="0" algn="l">
              <a:spcBef>
                <a:spcPts val="0"/>
              </a:spcBef>
              <a:spcAft>
                <a:spcPts val="0"/>
              </a:spcAft>
              <a:buNone/>
            </a:pPr>
            <a:r>
              <a:t/>
            </a:r>
            <a:endParaRPr>
              <a:latin typeface="Raleway"/>
              <a:ea typeface="Raleway"/>
              <a:cs typeface="Raleway"/>
              <a:sym typeface="Raleway"/>
            </a:endParaRPr>
          </a:p>
        </p:txBody>
      </p:sp>
      <p:sp>
        <p:nvSpPr>
          <p:cNvPr id="153" name="Google Shape;153;p31"/>
          <p:cNvSpPr txBox="1"/>
          <p:nvPr/>
        </p:nvSpPr>
        <p:spPr>
          <a:xfrm>
            <a:off x="4743050" y="2986100"/>
            <a:ext cx="3141300" cy="1593000"/>
          </a:xfrm>
          <a:prstGeom prst="rect">
            <a:avLst/>
          </a:prstGeom>
          <a:noFill/>
          <a:ln>
            <a:noFill/>
          </a:ln>
        </p:spPr>
        <p:txBody>
          <a:bodyPr anchorCtr="0" anchor="t" bIns="91425" lIns="91425" spcFirstLastPara="1" rIns="91425" wrap="square" tIns="91425">
            <a:noAutofit/>
          </a:bodyPr>
          <a:lstStyle/>
          <a:p>
            <a:pPr indent="-295275" lvl="0" marL="457200" rtl="0" algn="l">
              <a:spcBef>
                <a:spcPts val="0"/>
              </a:spcBef>
              <a:spcAft>
                <a:spcPts val="0"/>
              </a:spcAft>
              <a:buSzPts val="1050"/>
              <a:buFont typeface="Raleway"/>
              <a:buChar char="●"/>
            </a:pPr>
            <a:r>
              <a:rPr lang="en" sz="1050">
                <a:highlight>
                  <a:srgbClr val="FAFAFA"/>
                </a:highlight>
                <a:latin typeface="Raleway"/>
                <a:ea typeface="Raleway"/>
                <a:cs typeface="Raleway"/>
                <a:sym typeface="Raleway"/>
              </a:rPr>
              <a:t>CI (Continuous Integration)</a:t>
            </a:r>
            <a:endParaRPr sz="1050">
              <a:highlight>
                <a:srgbClr val="FAFAFA"/>
              </a:highlight>
              <a:latin typeface="Raleway"/>
              <a:ea typeface="Raleway"/>
              <a:cs typeface="Raleway"/>
              <a:sym typeface="Raleway"/>
            </a:endParaRPr>
          </a:p>
          <a:p>
            <a:pPr indent="-295275" lvl="0" marL="457200" rtl="0" algn="l">
              <a:spcBef>
                <a:spcPts val="0"/>
              </a:spcBef>
              <a:spcAft>
                <a:spcPts val="0"/>
              </a:spcAft>
              <a:buSzPts val="1050"/>
              <a:buFont typeface="Raleway"/>
              <a:buChar char="●"/>
            </a:pPr>
            <a:r>
              <a:rPr lang="en" sz="1050">
                <a:highlight>
                  <a:srgbClr val="FAFAFA"/>
                </a:highlight>
                <a:latin typeface="Raleway"/>
                <a:ea typeface="Raleway"/>
                <a:cs typeface="Raleway"/>
                <a:sym typeface="Raleway"/>
              </a:rPr>
              <a:t>CD (Continuous Deployment)</a:t>
            </a:r>
            <a:endParaRPr sz="1050">
              <a:highlight>
                <a:srgbClr val="FAFAFA"/>
              </a:highlight>
              <a:latin typeface="Raleway"/>
              <a:ea typeface="Raleway"/>
              <a:cs typeface="Raleway"/>
              <a:sym typeface="Raleway"/>
            </a:endParaRPr>
          </a:p>
          <a:p>
            <a:pPr indent="-295275" lvl="0" marL="457200" rtl="0" algn="l">
              <a:spcBef>
                <a:spcPts val="0"/>
              </a:spcBef>
              <a:spcAft>
                <a:spcPts val="0"/>
              </a:spcAft>
              <a:buSzPts val="1050"/>
              <a:buFont typeface="Raleway"/>
              <a:buChar char="●"/>
            </a:pPr>
            <a:r>
              <a:rPr lang="en" sz="1050">
                <a:highlight>
                  <a:srgbClr val="FAFAFA"/>
                </a:highlight>
                <a:latin typeface="Raleway"/>
                <a:ea typeface="Raleway"/>
                <a:cs typeface="Raleway"/>
                <a:sym typeface="Raleway"/>
              </a:rPr>
              <a:t>FDD (Feature Driven Development)</a:t>
            </a:r>
            <a:endParaRPr sz="1050">
              <a:highlight>
                <a:srgbClr val="FAFAFA"/>
              </a:highlight>
              <a:latin typeface="Raleway"/>
              <a:ea typeface="Raleway"/>
              <a:cs typeface="Raleway"/>
              <a:sym typeface="Raleway"/>
            </a:endParaRPr>
          </a:p>
          <a:p>
            <a:pPr indent="-295275" lvl="0" marL="457200" rtl="0" algn="l">
              <a:spcBef>
                <a:spcPts val="0"/>
              </a:spcBef>
              <a:spcAft>
                <a:spcPts val="0"/>
              </a:spcAft>
              <a:buSzPts val="1050"/>
              <a:buFont typeface="Raleway"/>
              <a:buChar char="●"/>
            </a:pPr>
            <a:r>
              <a:rPr lang="en" sz="1050">
                <a:highlight>
                  <a:srgbClr val="FAFAFA"/>
                </a:highlight>
                <a:latin typeface="Raleway"/>
                <a:ea typeface="Raleway"/>
                <a:cs typeface="Raleway"/>
                <a:sym typeface="Raleway"/>
              </a:rPr>
              <a:t>TDD (Test Driven Development)</a:t>
            </a:r>
            <a:endParaRPr sz="1050">
              <a:highlight>
                <a:srgbClr val="FAFAFA"/>
              </a:highlight>
              <a:latin typeface="Raleway"/>
              <a:ea typeface="Raleway"/>
              <a:cs typeface="Raleway"/>
              <a:sym typeface="Raleway"/>
            </a:endParaRPr>
          </a:p>
          <a:p>
            <a:pPr indent="-295275" lvl="0" marL="457200" rtl="0" algn="l">
              <a:spcBef>
                <a:spcPts val="0"/>
              </a:spcBef>
              <a:spcAft>
                <a:spcPts val="0"/>
              </a:spcAft>
              <a:buSzPts val="1050"/>
              <a:buFont typeface="Raleway"/>
              <a:buChar char="●"/>
            </a:pPr>
            <a:r>
              <a:rPr lang="en" sz="1050">
                <a:highlight>
                  <a:srgbClr val="FAFAFA"/>
                </a:highlight>
                <a:latin typeface="Raleway"/>
                <a:ea typeface="Raleway"/>
                <a:cs typeface="Raleway"/>
                <a:sym typeface="Raleway"/>
              </a:rPr>
              <a:t>...</a:t>
            </a:r>
            <a:endParaRPr sz="1050">
              <a:highlight>
                <a:srgbClr val="FAFAFA"/>
              </a:highlight>
              <a:latin typeface="Raleway"/>
              <a:ea typeface="Raleway"/>
              <a:cs typeface="Raleway"/>
              <a:sym typeface="Raleway"/>
            </a:endParaRPr>
          </a:p>
          <a:p>
            <a:pPr indent="0" lvl="0" marL="0" rtl="0" algn="l">
              <a:spcBef>
                <a:spcPts val="0"/>
              </a:spcBef>
              <a:spcAft>
                <a:spcPts val="0"/>
              </a:spcAft>
              <a:buNone/>
            </a:pPr>
            <a:r>
              <a:t/>
            </a:r>
            <a:endParaRPr/>
          </a:p>
        </p:txBody>
      </p:sp>
      <p:pic>
        <p:nvPicPr>
          <p:cNvPr id="154" name="Google Shape;154;p31" title="Agile developement.wav">
            <a:hlinkClick r:id="rId4"/>
          </p:cNvPr>
          <p:cNvPicPr preferRelativeResize="0"/>
          <p:nvPr/>
        </p:nvPicPr>
        <p:blipFill>
          <a:blip r:embed="rId5">
            <a:alphaModFix/>
          </a:blip>
          <a:stretch>
            <a:fillRect/>
          </a:stretch>
        </p:blipFill>
        <p:spPr>
          <a:xfrm>
            <a:off x="313650" y="789100"/>
            <a:ext cx="713775" cy="71377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4" name="Shape 494"/>
        <p:cNvGrpSpPr/>
        <p:nvPr/>
      </p:nvGrpSpPr>
      <p:grpSpPr>
        <a:xfrm>
          <a:off x="0" y="0"/>
          <a:ext cx="0" cy="0"/>
          <a:chOff x="0" y="0"/>
          <a:chExt cx="0" cy="0"/>
        </a:xfrm>
      </p:grpSpPr>
      <p:sp>
        <p:nvSpPr>
          <p:cNvPr id="495" name="Google Shape;495;p58"/>
          <p:cNvSpPr txBox="1"/>
          <p:nvPr>
            <p:ph type="title"/>
          </p:nvPr>
        </p:nvSpPr>
        <p:spPr>
          <a:xfrm>
            <a:off x="729450" y="733950"/>
            <a:ext cx="7688400" cy="124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6200"/>
              <a:t>The end!</a:t>
            </a:r>
            <a:endParaRPr sz="6200"/>
          </a:p>
        </p:txBody>
      </p:sp>
      <p:sp>
        <p:nvSpPr>
          <p:cNvPr id="496" name="Google Shape;496;p58"/>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Look forward to seeing you next week for the training session.</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32"/>
          <p:cNvSpPr txBox="1"/>
          <p:nvPr>
            <p:ph type="title"/>
          </p:nvPr>
        </p:nvSpPr>
        <p:spPr>
          <a:xfrm>
            <a:off x="144900" y="-23700"/>
            <a:ext cx="7688700" cy="535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Raleway"/>
                <a:ea typeface="Raleway"/>
                <a:cs typeface="Raleway"/>
                <a:sym typeface="Raleway"/>
              </a:rPr>
              <a:t>Agile Software </a:t>
            </a:r>
            <a:r>
              <a:rPr lang="en"/>
              <a:t>D</a:t>
            </a:r>
            <a:r>
              <a:rPr lang="en">
                <a:latin typeface="Raleway"/>
                <a:ea typeface="Raleway"/>
                <a:cs typeface="Raleway"/>
                <a:sym typeface="Raleway"/>
              </a:rPr>
              <a:t>evelopment</a:t>
            </a:r>
            <a:endParaRPr>
              <a:latin typeface="Raleway"/>
              <a:ea typeface="Raleway"/>
              <a:cs typeface="Raleway"/>
              <a:sym typeface="Raleway"/>
            </a:endParaRPr>
          </a:p>
        </p:txBody>
      </p:sp>
      <p:sp>
        <p:nvSpPr>
          <p:cNvPr id="160" name="Google Shape;160;p32"/>
          <p:cNvSpPr txBox="1"/>
          <p:nvPr>
            <p:ph idx="1" type="body"/>
          </p:nvPr>
        </p:nvSpPr>
        <p:spPr>
          <a:xfrm>
            <a:off x="144900" y="1055850"/>
            <a:ext cx="8557200" cy="3436500"/>
          </a:xfrm>
          <a:prstGeom prst="rect">
            <a:avLst/>
          </a:prstGeom>
        </p:spPr>
        <p:txBody>
          <a:bodyPr anchorCtr="0" anchor="ctr" bIns="91425" lIns="91425" spcFirstLastPara="1" rIns="91425" wrap="square" tIns="91425">
            <a:noAutofit/>
          </a:bodyPr>
          <a:lstStyle/>
          <a:p>
            <a:pPr indent="-323850" lvl="0" marL="457200" rtl="0" algn="l">
              <a:spcBef>
                <a:spcPts val="0"/>
              </a:spcBef>
              <a:spcAft>
                <a:spcPts val="0"/>
              </a:spcAft>
              <a:buSzPts val="1500"/>
              <a:buFont typeface="Raleway"/>
              <a:buChar char="●"/>
            </a:pPr>
            <a:r>
              <a:rPr lang="en" sz="1500">
                <a:latin typeface="Raleway"/>
                <a:ea typeface="Raleway"/>
                <a:cs typeface="Raleway"/>
                <a:sym typeface="Raleway"/>
              </a:rPr>
              <a:t>Based on the concept of </a:t>
            </a:r>
            <a:r>
              <a:rPr b="1" lang="en" sz="1500">
                <a:latin typeface="Raleway"/>
                <a:ea typeface="Raleway"/>
                <a:cs typeface="Raleway"/>
                <a:sym typeface="Raleway"/>
              </a:rPr>
              <a:t>iterative</a:t>
            </a:r>
            <a:r>
              <a:rPr lang="en" sz="1500">
                <a:latin typeface="Raleway"/>
                <a:ea typeface="Raleway"/>
                <a:cs typeface="Raleway"/>
                <a:sym typeface="Raleway"/>
              </a:rPr>
              <a:t> development</a:t>
            </a:r>
            <a:endParaRPr sz="1500">
              <a:latin typeface="Raleway"/>
              <a:ea typeface="Raleway"/>
              <a:cs typeface="Raleway"/>
              <a:sym typeface="Raleway"/>
            </a:endParaRPr>
          </a:p>
          <a:p>
            <a:pPr indent="-323850" lvl="0" marL="457200" rtl="0" algn="l">
              <a:spcBef>
                <a:spcPts val="1000"/>
              </a:spcBef>
              <a:spcAft>
                <a:spcPts val="0"/>
              </a:spcAft>
              <a:buSzPts val="1500"/>
              <a:buFont typeface="Raleway"/>
              <a:buChar char="●"/>
            </a:pPr>
            <a:r>
              <a:rPr b="1" lang="en" sz="1500">
                <a:latin typeface="Raleway"/>
                <a:ea typeface="Raleway"/>
                <a:cs typeface="Raleway"/>
                <a:sym typeface="Raleway"/>
              </a:rPr>
              <a:t>Collaboration</a:t>
            </a:r>
            <a:r>
              <a:rPr lang="en" sz="1500">
                <a:latin typeface="Raleway"/>
                <a:ea typeface="Raleway"/>
                <a:cs typeface="Raleway"/>
                <a:sym typeface="Raleway"/>
              </a:rPr>
              <a:t> - Key ingredient which refines requirements and solutions between </a:t>
            </a:r>
            <a:r>
              <a:rPr b="1" lang="en" sz="1500">
                <a:latin typeface="Raleway"/>
                <a:ea typeface="Raleway"/>
                <a:cs typeface="Raleway"/>
                <a:sym typeface="Raleway"/>
              </a:rPr>
              <a:t>self-organizing cross-functional teams</a:t>
            </a:r>
            <a:endParaRPr b="1" sz="1500">
              <a:latin typeface="Raleway"/>
              <a:ea typeface="Raleway"/>
              <a:cs typeface="Raleway"/>
              <a:sym typeface="Raleway"/>
            </a:endParaRPr>
          </a:p>
          <a:p>
            <a:pPr indent="-323850" lvl="0" marL="457200" rtl="0" algn="l">
              <a:spcBef>
                <a:spcPts val="1000"/>
              </a:spcBef>
              <a:spcAft>
                <a:spcPts val="0"/>
              </a:spcAft>
              <a:buSzPts val="1500"/>
              <a:buFont typeface="Raleway"/>
              <a:buChar char="●"/>
            </a:pPr>
            <a:r>
              <a:rPr lang="en" sz="1500">
                <a:latin typeface="Raleway"/>
                <a:ea typeface="Raleway"/>
                <a:cs typeface="Raleway"/>
                <a:sym typeface="Raleway"/>
              </a:rPr>
              <a:t>A disciplined project management process that encourages frequent inspection and </a:t>
            </a:r>
            <a:r>
              <a:rPr b="1" lang="en" sz="1500">
                <a:latin typeface="Raleway"/>
                <a:ea typeface="Raleway"/>
                <a:cs typeface="Raleway"/>
                <a:sym typeface="Raleway"/>
              </a:rPr>
              <a:t>adaptation</a:t>
            </a:r>
            <a:endParaRPr b="1" sz="1500">
              <a:latin typeface="Raleway"/>
              <a:ea typeface="Raleway"/>
              <a:cs typeface="Raleway"/>
              <a:sym typeface="Raleway"/>
            </a:endParaRPr>
          </a:p>
          <a:p>
            <a:pPr indent="-323850" lvl="0" marL="457200" rtl="0" algn="l">
              <a:spcBef>
                <a:spcPts val="1000"/>
              </a:spcBef>
              <a:spcAft>
                <a:spcPts val="0"/>
              </a:spcAft>
              <a:buSzPts val="1500"/>
              <a:buFont typeface="Raleway"/>
              <a:buChar char="●"/>
            </a:pPr>
            <a:r>
              <a:rPr lang="en" sz="1500">
                <a:latin typeface="Raleway"/>
                <a:ea typeface="Raleway"/>
                <a:cs typeface="Raleway"/>
                <a:sym typeface="Raleway"/>
              </a:rPr>
              <a:t>A leadership philosophy that encourages </a:t>
            </a:r>
            <a:r>
              <a:rPr b="1" lang="en" sz="1500">
                <a:latin typeface="Raleway"/>
                <a:ea typeface="Raleway"/>
                <a:cs typeface="Raleway"/>
                <a:sym typeface="Raleway"/>
              </a:rPr>
              <a:t>teamwork, self-organization and accountability</a:t>
            </a:r>
            <a:endParaRPr b="1" sz="1500">
              <a:latin typeface="Raleway"/>
              <a:ea typeface="Raleway"/>
              <a:cs typeface="Raleway"/>
              <a:sym typeface="Raleway"/>
            </a:endParaRPr>
          </a:p>
          <a:p>
            <a:pPr indent="-323850" lvl="0" marL="457200" rtl="0" algn="l">
              <a:spcBef>
                <a:spcPts val="1000"/>
              </a:spcBef>
              <a:spcAft>
                <a:spcPts val="0"/>
              </a:spcAft>
              <a:buSzPts val="1500"/>
              <a:buFont typeface="Raleway"/>
              <a:buChar char="●"/>
            </a:pPr>
            <a:r>
              <a:rPr lang="en" sz="1500">
                <a:latin typeface="Raleway"/>
                <a:ea typeface="Raleway"/>
                <a:cs typeface="Raleway"/>
                <a:sym typeface="Raleway"/>
              </a:rPr>
              <a:t>A set of engineering best practices intended to allow for </a:t>
            </a:r>
            <a:r>
              <a:rPr b="1" lang="en" sz="1500">
                <a:latin typeface="Raleway"/>
                <a:ea typeface="Raleway"/>
                <a:cs typeface="Raleway"/>
                <a:sym typeface="Raleway"/>
              </a:rPr>
              <a:t>rapid delivery </a:t>
            </a:r>
            <a:r>
              <a:rPr lang="en" sz="1500">
                <a:latin typeface="Raleway"/>
                <a:ea typeface="Raleway"/>
                <a:cs typeface="Raleway"/>
                <a:sym typeface="Raleway"/>
              </a:rPr>
              <a:t>of </a:t>
            </a:r>
            <a:r>
              <a:rPr b="1" lang="en" sz="1500">
                <a:latin typeface="Raleway"/>
                <a:ea typeface="Raleway"/>
                <a:cs typeface="Raleway"/>
                <a:sym typeface="Raleway"/>
              </a:rPr>
              <a:t>high-quality </a:t>
            </a:r>
            <a:r>
              <a:rPr lang="en" sz="1500">
                <a:latin typeface="Raleway"/>
                <a:ea typeface="Raleway"/>
                <a:cs typeface="Raleway"/>
                <a:sym typeface="Raleway"/>
              </a:rPr>
              <a:t>software</a:t>
            </a:r>
            <a:endParaRPr sz="1500">
              <a:latin typeface="Raleway"/>
              <a:ea typeface="Raleway"/>
              <a:cs typeface="Raleway"/>
              <a:sym typeface="Raleway"/>
            </a:endParaRPr>
          </a:p>
          <a:p>
            <a:pPr indent="-323850" lvl="0" marL="457200" rtl="0" algn="l">
              <a:spcBef>
                <a:spcPts val="1000"/>
              </a:spcBef>
              <a:spcAft>
                <a:spcPts val="1000"/>
              </a:spcAft>
              <a:buSzPts val="1500"/>
              <a:buFont typeface="Raleway"/>
              <a:buChar char="●"/>
            </a:pPr>
            <a:r>
              <a:rPr lang="en" sz="1500">
                <a:latin typeface="Raleway"/>
                <a:ea typeface="Raleway"/>
                <a:cs typeface="Raleway"/>
                <a:sym typeface="Raleway"/>
              </a:rPr>
              <a:t>A business approach that </a:t>
            </a:r>
            <a:r>
              <a:rPr b="1" lang="en" sz="1500">
                <a:latin typeface="Raleway"/>
                <a:ea typeface="Raleway"/>
                <a:cs typeface="Raleway"/>
                <a:sym typeface="Raleway"/>
              </a:rPr>
              <a:t>aligns development with customer needs</a:t>
            </a:r>
            <a:r>
              <a:rPr lang="en" sz="1500">
                <a:latin typeface="Raleway"/>
                <a:ea typeface="Raleway"/>
                <a:cs typeface="Raleway"/>
                <a:sym typeface="Raleway"/>
              </a:rPr>
              <a:t> and company goals</a:t>
            </a:r>
            <a:endParaRPr sz="1500">
              <a:latin typeface="Raleway"/>
              <a:ea typeface="Raleway"/>
              <a:cs typeface="Raleway"/>
              <a:sym typeface="Raleway"/>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33"/>
          <p:cNvSpPr txBox="1"/>
          <p:nvPr>
            <p:ph type="title"/>
          </p:nvPr>
        </p:nvSpPr>
        <p:spPr>
          <a:xfrm>
            <a:off x="144900" y="-23700"/>
            <a:ext cx="7688700" cy="535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Waterfall vs Agile</a:t>
            </a:r>
            <a:endParaRPr/>
          </a:p>
        </p:txBody>
      </p:sp>
      <p:pic>
        <p:nvPicPr>
          <p:cNvPr id="166" name="Google Shape;166;p33"/>
          <p:cNvPicPr preferRelativeResize="0"/>
          <p:nvPr/>
        </p:nvPicPr>
        <p:blipFill>
          <a:blip r:embed="rId3">
            <a:alphaModFix/>
          </a:blip>
          <a:stretch>
            <a:fillRect/>
          </a:stretch>
        </p:blipFill>
        <p:spPr>
          <a:xfrm>
            <a:off x="1496400" y="1199275"/>
            <a:ext cx="6151200" cy="3049750"/>
          </a:xfrm>
          <a:prstGeom prst="rect">
            <a:avLst/>
          </a:prstGeom>
          <a:noFill/>
          <a:ln>
            <a:noFill/>
          </a:ln>
        </p:spPr>
      </p:pic>
      <p:pic>
        <p:nvPicPr>
          <p:cNvPr id="167" name="Google Shape;167;p33" title="Waterfall and agile.wav">
            <a:hlinkClick r:id="rId4"/>
          </p:cNvPr>
          <p:cNvPicPr preferRelativeResize="0"/>
          <p:nvPr/>
        </p:nvPicPr>
        <p:blipFill>
          <a:blip r:embed="rId5">
            <a:alphaModFix/>
          </a:blip>
          <a:stretch>
            <a:fillRect/>
          </a:stretch>
        </p:blipFill>
        <p:spPr>
          <a:xfrm>
            <a:off x="319875" y="742075"/>
            <a:ext cx="694150" cy="6941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34"/>
          <p:cNvSpPr txBox="1"/>
          <p:nvPr>
            <p:ph type="title"/>
          </p:nvPr>
        </p:nvSpPr>
        <p:spPr>
          <a:xfrm>
            <a:off x="144900" y="-23700"/>
            <a:ext cx="7688700" cy="535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MVP</a:t>
            </a:r>
            <a:endParaRPr/>
          </a:p>
        </p:txBody>
      </p:sp>
      <p:pic>
        <p:nvPicPr>
          <p:cNvPr descr="Image result for lean start-up and MVP" id="173" name="Google Shape;173;p34"/>
          <p:cNvPicPr preferRelativeResize="0"/>
          <p:nvPr/>
        </p:nvPicPr>
        <p:blipFill rotWithShape="1">
          <a:blip r:embed="rId3">
            <a:alphaModFix/>
          </a:blip>
          <a:srcRect b="0" l="0" r="0" t="0"/>
          <a:stretch/>
        </p:blipFill>
        <p:spPr>
          <a:xfrm>
            <a:off x="3752861" y="1019207"/>
            <a:ext cx="5391149" cy="3594102"/>
          </a:xfrm>
          <a:prstGeom prst="rect">
            <a:avLst/>
          </a:prstGeom>
          <a:noFill/>
          <a:ln>
            <a:noFill/>
          </a:ln>
        </p:spPr>
      </p:pic>
      <p:sp>
        <p:nvSpPr>
          <p:cNvPr id="174" name="Google Shape;174;p34"/>
          <p:cNvSpPr txBox="1"/>
          <p:nvPr/>
        </p:nvSpPr>
        <p:spPr>
          <a:xfrm>
            <a:off x="308600" y="939150"/>
            <a:ext cx="2958000" cy="3754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dk2"/>
                </a:solidFill>
              </a:rPr>
              <a:t>“MVP is the fastest way to get through the Build –Measure – Learn feedback loop with the minimum amount of effort.” </a:t>
            </a:r>
            <a:endParaRPr sz="1200">
              <a:solidFill>
                <a:schemeClr val="dk2"/>
              </a:solidFill>
            </a:endParaRPr>
          </a:p>
          <a:p>
            <a:pPr indent="0" lvl="0" marL="0" rtl="0" algn="ctr">
              <a:spcBef>
                <a:spcPts val="750"/>
              </a:spcBef>
              <a:spcAft>
                <a:spcPts val="0"/>
              </a:spcAft>
              <a:buNone/>
            </a:pPr>
            <a:r>
              <a:rPr i="1" lang="en" sz="1200">
                <a:solidFill>
                  <a:schemeClr val="dk2"/>
                </a:solidFill>
              </a:rPr>
              <a:t>Eric Ries, The Lean Start-up</a:t>
            </a:r>
            <a:endParaRPr i="1" sz="1200">
              <a:solidFill>
                <a:schemeClr val="dk2"/>
              </a:solidFill>
            </a:endParaRPr>
          </a:p>
          <a:p>
            <a:pPr indent="0" lvl="0" marL="0" rtl="0" algn="l">
              <a:spcBef>
                <a:spcPts val="750"/>
              </a:spcBef>
              <a:spcAft>
                <a:spcPts val="0"/>
              </a:spcAft>
              <a:buNone/>
            </a:pPr>
            <a:r>
              <a:t/>
            </a:r>
            <a:endParaRPr sz="1200">
              <a:solidFill>
                <a:schemeClr val="dk2"/>
              </a:solidFill>
            </a:endParaRPr>
          </a:p>
        </p:txBody>
      </p:sp>
      <p:pic>
        <p:nvPicPr>
          <p:cNvPr id="175" name="Google Shape;175;p34" title="MVP 1.wav">
            <a:hlinkClick r:id="rId4"/>
          </p:cNvPr>
          <p:cNvPicPr preferRelativeResize="0"/>
          <p:nvPr/>
        </p:nvPicPr>
        <p:blipFill>
          <a:blip r:embed="rId5">
            <a:alphaModFix/>
          </a:blip>
          <a:stretch>
            <a:fillRect/>
          </a:stretch>
        </p:blipFill>
        <p:spPr>
          <a:xfrm>
            <a:off x="368401" y="805175"/>
            <a:ext cx="819525" cy="8195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pic>
        <p:nvPicPr>
          <p:cNvPr descr="https://forum.strats.co/uploads/default/4165/1113a7a6ec3fdf35.png" id="180" name="Google Shape;180;p35"/>
          <p:cNvPicPr preferRelativeResize="0"/>
          <p:nvPr/>
        </p:nvPicPr>
        <p:blipFill rotWithShape="1">
          <a:blip r:embed="rId3">
            <a:alphaModFix/>
          </a:blip>
          <a:srcRect b="0" l="0" r="0" t="0"/>
          <a:stretch/>
        </p:blipFill>
        <p:spPr>
          <a:xfrm>
            <a:off x="1666500" y="676300"/>
            <a:ext cx="6268200" cy="4259100"/>
          </a:xfrm>
          <a:prstGeom prst="roundRect">
            <a:avLst>
              <a:gd fmla="val 16667" name="adj"/>
            </a:avLst>
          </a:prstGeom>
          <a:noFill/>
          <a:ln>
            <a:noFill/>
          </a:ln>
          <a:effectLst>
            <a:outerShdw blurRad="76200" rotWithShape="0" algn="tl" dir="7800000" dist="38100">
              <a:srgbClr val="000000">
                <a:alpha val="40000"/>
              </a:srgbClr>
            </a:outerShdw>
          </a:effectLst>
        </p:spPr>
      </p:pic>
      <p:sp>
        <p:nvSpPr>
          <p:cNvPr id="181" name="Google Shape;181;p35"/>
          <p:cNvSpPr txBox="1"/>
          <p:nvPr>
            <p:ph type="title"/>
          </p:nvPr>
        </p:nvSpPr>
        <p:spPr>
          <a:xfrm>
            <a:off x="144900" y="-23700"/>
            <a:ext cx="7688700" cy="535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MVP</a:t>
            </a:r>
            <a:endParaRPr/>
          </a:p>
        </p:txBody>
      </p:sp>
      <p:pic>
        <p:nvPicPr>
          <p:cNvPr id="182" name="Google Shape;182;p35" title="MVP and MMP.wav">
            <a:hlinkClick r:id="rId4"/>
          </p:cNvPr>
          <p:cNvPicPr preferRelativeResize="0"/>
          <p:nvPr/>
        </p:nvPicPr>
        <p:blipFill>
          <a:blip r:embed="rId5">
            <a:alphaModFix/>
          </a:blip>
          <a:stretch>
            <a:fillRect/>
          </a:stretch>
        </p:blipFill>
        <p:spPr>
          <a:xfrm>
            <a:off x="152400" y="663900"/>
            <a:ext cx="681675" cy="6816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36"/>
          <p:cNvSpPr txBox="1"/>
          <p:nvPr>
            <p:ph type="title"/>
          </p:nvPr>
        </p:nvSpPr>
        <p:spPr>
          <a:xfrm>
            <a:off x="144900" y="-23700"/>
            <a:ext cx="7688700" cy="535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Agile Manifesto</a:t>
            </a:r>
            <a:endParaRPr/>
          </a:p>
        </p:txBody>
      </p:sp>
      <p:grpSp>
        <p:nvGrpSpPr>
          <p:cNvPr id="188" name="Google Shape;188;p36"/>
          <p:cNvGrpSpPr/>
          <p:nvPr/>
        </p:nvGrpSpPr>
        <p:grpSpPr>
          <a:xfrm>
            <a:off x="4802315" y="1884446"/>
            <a:ext cx="1648500" cy="2062092"/>
            <a:chOff x="4959870" y="1884446"/>
            <a:chExt cx="1648500" cy="2062092"/>
          </a:xfrm>
        </p:grpSpPr>
        <p:sp>
          <p:nvSpPr>
            <p:cNvPr id="189" name="Google Shape;189;p36"/>
            <p:cNvSpPr txBox="1"/>
            <p:nvPr/>
          </p:nvSpPr>
          <p:spPr>
            <a:xfrm>
              <a:off x="4959870" y="3333938"/>
              <a:ext cx="1648500" cy="6126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7CBD30"/>
                </a:buClr>
                <a:buSzPts val="1200"/>
                <a:buFont typeface="Arial"/>
                <a:buNone/>
              </a:pPr>
              <a:r>
                <a:rPr b="1" i="0" lang="en" sz="1200" u="none" cap="none" strike="noStrike">
                  <a:solidFill>
                    <a:schemeClr val="dk1"/>
                  </a:solidFill>
                  <a:latin typeface="Raleway"/>
                  <a:ea typeface="Raleway"/>
                  <a:cs typeface="Raleway"/>
                  <a:sym typeface="Raleway"/>
                </a:rPr>
                <a:t>CUSTOMER COLLABORATION</a:t>
              </a:r>
              <a:endParaRPr b="1" i="0" sz="1200" u="none" cap="none" strike="noStrike">
                <a:solidFill>
                  <a:schemeClr val="dk1"/>
                </a:solidFill>
                <a:latin typeface="Raleway"/>
                <a:ea typeface="Raleway"/>
                <a:cs typeface="Raleway"/>
                <a:sym typeface="Raleway"/>
              </a:endParaRPr>
            </a:p>
            <a:p>
              <a:pPr indent="0" lvl="0" marL="0" marR="0" rtl="0" algn="ctr">
                <a:lnSpc>
                  <a:spcPct val="100000"/>
                </a:lnSpc>
                <a:spcBef>
                  <a:spcPts val="300"/>
                </a:spcBef>
                <a:spcAft>
                  <a:spcPts val="0"/>
                </a:spcAft>
                <a:buClr>
                  <a:srgbClr val="595959"/>
                </a:buClr>
                <a:buSzPts val="800"/>
                <a:buFont typeface="Arial"/>
                <a:buNone/>
              </a:pPr>
              <a:r>
                <a:rPr i="0" lang="en" sz="800" u="none" cap="none" strike="noStrike">
                  <a:solidFill>
                    <a:srgbClr val="595959"/>
                  </a:solidFill>
                  <a:latin typeface="Raleway"/>
                  <a:ea typeface="Raleway"/>
                  <a:cs typeface="Raleway"/>
                  <a:sym typeface="Raleway"/>
                </a:rPr>
                <a:t>Over contract negotiation</a:t>
              </a:r>
              <a:endParaRPr i="0" sz="1400" u="none" cap="none" strike="noStrike">
                <a:solidFill>
                  <a:srgbClr val="000000"/>
                </a:solidFill>
                <a:latin typeface="Raleway"/>
                <a:ea typeface="Raleway"/>
                <a:cs typeface="Raleway"/>
                <a:sym typeface="Raleway"/>
              </a:endParaRPr>
            </a:p>
          </p:txBody>
        </p:sp>
        <p:pic>
          <p:nvPicPr>
            <p:cNvPr id="190" name="Google Shape;190;p36"/>
            <p:cNvPicPr preferRelativeResize="0"/>
            <p:nvPr/>
          </p:nvPicPr>
          <p:blipFill rotWithShape="1">
            <a:blip r:embed="rId3">
              <a:alphaModFix/>
            </a:blip>
            <a:srcRect b="22518" l="17864" r="12107" t="285"/>
            <a:stretch/>
          </p:blipFill>
          <p:spPr>
            <a:xfrm>
              <a:off x="5096820" y="1884446"/>
              <a:ext cx="1374600" cy="1374600"/>
            </a:xfrm>
            <a:prstGeom prst="ellipse">
              <a:avLst/>
            </a:prstGeom>
            <a:noFill/>
            <a:ln>
              <a:noFill/>
            </a:ln>
          </p:spPr>
        </p:pic>
      </p:grpSp>
      <p:grpSp>
        <p:nvGrpSpPr>
          <p:cNvPr id="191" name="Google Shape;191;p36"/>
          <p:cNvGrpSpPr/>
          <p:nvPr/>
        </p:nvGrpSpPr>
        <p:grpSpPr>
          <a:xfrm>
            <a:off x="7077175" y="1884455"/>
            <a:ext cx="1487700" cy="2046345"/>
            <a:chOff x="7077175" y="1884455"/>
            <a:chExt cx="1487700" cy="2046345"/>
          </a:xfrm>
        </p:grpSpPr>
        <p:sp>
          <p:nvSpPr>
            <p:cNvPr id="192" name="Google Shape;192;p36"/>
            <p:cNvSpPr txBox="1"/>
            <p:nvPr/>
          </p:nvSpPr>
          <p:spPr>
            <a:xfrm>
              <a:off x="7077175" y="3349700"/>
              <a:ext cx="1487700" cy="581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7CBD30"/>
                </a:buClr>
                <a:buSzPts val="1200"/>
                <a:buFont typeface="Arial"/>
                <a:buNone/>
              </a:pPr>
              <a:r>
                <a:rPr b="1" i="0" lang="en" sz="1200" u="none" cap="none" strike="noStrike">
                  <a:solidFill>
                    <a:schemeClr val="dk1"/>
                  </a:solidFill>
                  <a:latin typeface="Raleway"/>
                  <a:ea typeface="Raleway"/>
                  <a:cs typeface="Raleway"/>
                  <a:sym typeface="Raleway"/>
                </a:rPr>
                <a:t>RESPONDING TO CHANGE</a:t>
              </a:r>
              <a:endParaRPr b="1" i="0" sz="1200" u="none" cap="none" strike="noStrike">
                <a:solidFill>
                  <a:schemeClr val="dk1"/>
                </a:solidFill>
                <a:latin typeface="Raleway"/>
                <a:ea typeface="Raleway"/>
                <a:cs typeface="Raleway"/>
                <a:sym typeface="Raleway"/>
              </a:endParaRPr>
            </a:p>
            <a:p>
              <a:pPr indent="0" lvl="0" marL="0" marR="0" rtl="0" algn="ctr">
                <a:lnSpc>
                  <a:spcPct val="100000"/>
                </a:lnSpc>
                <a:spcBef>
                  <a:spcPts val="300"/>
                </a:spcBef>
                <a:spcAft>
                  <a:spcPts val="0"/>
                </a:spcAft>
                <a:buClr>
                  <a:srgbClr val="595959"/>
                </a:buClr>
                <a:buSzPts val="900"/>
                <a:buFont typeface="Arial"/>
                <a:buNone/>
              </a:pPr>
              <a:r>
                <a:rPr i="0" lang="en" sz="900" u="none" cap="none" strike="noStrike">
                  <a:solidFill>
                    <a:srgbClr val="595959"/>
                  </a:solidFill>
                  <a:latin typeface="Raleway"/>
                  <a:ea typeface="Raleway"/>
                  <a:cs typeface="Raleway"/>
                  <a:sym typeface="Raleway"/>
                </a:rPr>
                <a:t>Over following a plan</a:t>
              </a:r>
              <a:endParaRPr i="0" sz="800" u="none" cap="none" strike="noStrike">
                <a:solidFill>
                  <a:srgbClr val="595959"/>
                </a:solidFill>
                <a:latin typeface="Raleway"/>
                <a:ea typeface="Raleway"/>
                <a:cs typeface="Raleway"/>
                <a:sym typeface="Raleway"/>
              </a:endParaRPr>
            </a:p>
          </p:txBody>
        </p:sp>
        <p:pic>
          <p:nvPicPr>
            <p:cNvPr id="193" name="Google Shape;193;p36"/>
            <p:cNvPicPr preferRelativeResize="0"/>
            <p:nvPr/>
          </p:nvPicPr>
          <p:blipFill rotWithShape="1">
            <a:blip r:embed="rId4">
              <a:alphaModFix/>
            </a:blip>
            <a:srcRect b="8078" l="15445" r="7173" t="14539"/>
            <a:stretch/>
          </p:blipFill>
          <p:spPr>
            <a:xfrm>
              <a:off x="7133725" y="1884455"/>
              <a:ext cx="1374600" cy="1374600"/>
            </a:xfrm>
            <a:prstGeom prst="ellipse">
              <a:avLst/>
            </a:prstGeom>
            <a:noFill/>
            <a:ln>
              <a:noFill/>
            </a:ln>
          </p:spPr>
        </p:pic>
      </p:grpSp>
      <p:grpSp>
        <p:nvGrpSpPr>
          <p:cNvPr id="194" name="Google Shape;194;p36"/>
          <p:cNvGrpSpPr/>
          <p:nvPr/>
        </p:nvGrpSpPr>
        <p:grpSpPr>
          <a:xfrm>
            <a:off x="450895" y="1884456"/>
            <a:ext cx="1696800" cy="1968488"/>
            <a:chOff x="450895" y="1884456"/>
            <a:chExt cx="1696800" cy="1968488"/>
          </a:xfrm>
        </p:grpSpPr>
        <p:sp>
          <p:nvSpPr>
            <p:cNvPr id="195" name="Google Shape;195;p36"/>
            <p:cNvSpPr txBox="1"/>
            <p:nvPr/>
          </p:nvSpPr>
          <p:spPr>
            <a:xfrm>
              <a:off x="450895" y="3333944"/>
              <a:ext cx="1696800" cy="5190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7CBD30"/>
                </a:buClr>
                <a:buSzPts val="1200"/>
                <a:buFont typeface="Arial"/>
                <a:buNone/>
              </a:pPr>
              <a:r>
                <a:rPr b="1" i="0" lang="en" sz="1200" u="none" cap="none" strike="noStrike">
                  <a:solidFill>
                    <a:schemeClr val="dk1"/>
                  </a:solidFill>
                  <a:latin typeface="Raleway"/>
                  <a:ea typeface="Raleway"/>
                  <a:cs typeface="Raleway"/>
                  <a:sym typeface="Raleway"/>
                </a:rPr>
                <a:t>INDIVIDUALS &amp; INTERACTIONS</a:t>
              </a:r>
              <a:endParaRPr b="1" i="0" sz="1200" u="none" cap="none" strike="noStrike">
                <a:solidFill>
                  <a:schemeClr val="dk1"/>
                </a:solidFill>
                <a:latin typeface="Raleway"/>
                <a:ea typeface="Raleway"/>
                <a:cs typeface="Raleway"/>
                <a:sym typeface="Raleway"/>
              </a:endParaRPr>
            </a:p>
            <a:p>
              <a:pPr indent="0" lvl="0" marL="0" marR="0" rtl="0" algn="ctr">
                <a:lnSpc>
                  <a:spcPct val="100000"/>
                </a:lnSpc>
                <a:spcBef>
                  <a:spcPts val="300"/>
                </a:spcBef>
                <a:spcAft>
                  <a:spcPts val="0"/>
                </a:spcAft>
                <a:buClr>
                  <a:srgbClr val="595959"/>
                </a:buClr>
                <a:buSzPts val="900"/>
                <a:buFont typeface="Arial"/>
                <a:buNone/>
              </a:pPr>
              <a:r>
                <a:rPr i="0" lang="en" sz="900" u="none" cap="none" strike="noStrike">
                  <a:solidFill>
                    <a:srgbClr val="595959"/>
                  </a:solidFill>
                  <a:latin typeface="Raleway"/>
                  <a:ea typeface="Raleway"/>
                  <a:cs typeface="Raleway"/>
                  <a:sym typeface="Raleway"/>
                </a:rPr>
                <a:t>Over Processes and Tools</a:t>
              </a:r>
              <a:endParaRPr i="0" sz="1400" u="none" cap="none" strike="noStrike">
                <a:solidFill>
                  <a:srgbClr val="000000"/>
                </a:solidFill>
                <a:latin typeface="Raleway"/>
                <a:ea typeface="Raleway"/>
                <a:cs typeface="Raleway"/>
                <a:sym typeface="Raleway"/>
              </a:endParaRPr>
            </a:p>
          </p:txBody>
        </p:sp>
        <p:pic>
          <p:nvPicPr>
            <p:cNvPr id="196" name="Google Shape;196;p36"/>
            <p:cNvPicPr preferRelativeResize="0"/>
            <p:nvPr/>
          </p:nvPicPr>
          <p:blipFill rotWithShape="1">
            <a:blip r:embed="rId5">
              <a:alphaModFix/>
            </a:blip>
            <a:srcRect b="45198" l="33789" r="49136" t="27932"/>
            <a:stretch/>
          </p:blipFill>
          <p:spPr>
            <a:xfrm>
              <a:off x="611995" y="1884456"/>
              <a:ext cx="1374600" cy="1374600"/>
            </a:xfrm>
            <a:prstGeom prst="ellipse">
              <a:avLst/>
            </a:prstGeom>
            <a:noFill/>
            <a:ln>
              <a:noFill/>
            </a:ln>
          </p:spPr>
        </p:pic>
      </p:grpSp>
      <p:grpSp>
        <p:nvGrpSpPr>
          <p:cNvPr id="197" name="Google Shape;197;p36"/>
          <p:cNvGrpSpPr/>
          <p:nvPr/>
        </p:nvGrpSpPr>
        <p:grpSpPr>
          <a:xfrm>
            <a:off x="2774055" y="1884442"/>
            <a:ext cx="1401900" cy="1986358"/>
            <a:chOff x="2785622" y="1884442"/>
            <a:chExt cx="1401900" cy="1986358"/>
          </a:xfrm>
        </p:grpSpPr>
        <p:sp>
          <p:nvSpPr>
            <p:cNvPr id="198" name="Google Shape;198;p36"/>
            <p:cNvSpPr txBox="1"/>
            <p:nvPr/>
          </p:nvSpPr>
          <p:spPr>
            <a:xfrm>
              <a:off x="2849822" y="3316100"/>
              <a:ext cx="1273500" cy="554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7CBD30"/>
                </a:buClr>
                <a:buSzPts val="1200"/>
                <a:buFont typeface="Arial"/>
                <a:buNone/>
              </a:pPr>
              <a:r>
                <a:rPr b="1" i="0" lang="en" sz="1200" u="none" cap="none" strike="noStrike">
                  <a:solidFill>
                    <a:schemeClr val="dk1"/>
                  </a:solidFill>
                  <a:latin typeface="Raleway"/>
                  <a:ea typeface="Raleway"/>
                  <a:cs typeface="Raleway"/>
                  <a:sym typeface="Raleway"/>
                </a:rPr>
                <a:t>WORKING SOFTWARE</a:t>
              </a:r>
              <a:endParaRPr b="1" i="0" sz="1200" u="none" cap="none" strike="noStrike">
                <a:solidFill>
                  <a:schemeClr val="dk1"/>
                </a:solidFill>
                <a:latin typeface="Raleway"/>
                <a:ea typeface="Raleway"/>
                <a:cs typeface="Raleway"/>
                <a:sym typeface="Raleway"/>
              </a:endParaRPr>
            </a:p>
            <a:p>
              <a:pPr indent="0" lvl="0" marL="0" marR="0" rtl="0" algn="ctr">
                <a:lnSpc>
                  <a:spcPct val="100000"/>
                </a:lnSpc>
                <a:spcBef>
                  <a:spcPts val="300"/>
                </a:spcBef>
                <a:spcAft>
                  <a:spcPts val="0"/>
                </a:spcAft>
                <a:buClr>
                  <a:srgbClr val="595959"/>
                </a:buClr>
                <a:buSzPts val="800"/>
                <a:buFont typeface="Arial"/>
                <a:buNone/>
              </a:pPr>
              <a:r>
                <a:rPr i="0" lang="en" sz="800" u="none" cap="none" strike="noStrike">
                  <a:solidFill>
                    <a:srgbClr val="595959"/>
                  </a:solidFill>
                  <a:latin typeface="Raleway"/>
                  <a:ea typeface="Raleway"/>
                  <a:cs typeface="Raleway"/>
                  <a:sym typeface="Raleway"/>
                </a:rPr>
                <a:t>Over comprehensive documentation.</a:t>
              </a:r>
              <a:endParaRPr i="0" sz="1400" u="none" cap="none" strike="noStrike">
                <a:solidFill>
                  <a:srgbClr val="000000"/>
                </a:solidFill>
                <a:latin typeface="Raleway"/>
                <a:ea typeface="Raleway"/>
                <a:cs typeface="Raleway"/>
                <a:sym typeface="Raleway"/>
              </a:endParaRPr>
            </a:p>
          </p:txBody>
        </p:sp>
        <p:pic>
          <p:nvPicPr>
            <p:cNvPr descr="mobile phone" id="199" name="Google Shape;199;p36"/>
            <p:cNvPicPr preferRelativeResize="0"/>
            <p:nvPr/>
          </p:nvPicPr>
          <p:blipFill rotWithShape="1">
            <a:blip r:embed="rId6">
              <a:alphaModFix/>
            </a:blip>
            <a:srcRect b="0" l="0" r="0" t="0"/>
            <a:stretch/>
          </p:blipFill>
          <p:spPr>
            <a:xfrm>
              <a:off x="2785622" y="1884442"/>
              <a:ext cx="1401900" cy="1374600"/>
            </a:xfrm>
            <a:prstGeom prst="ellipse">
              <a:avLst/>
            </a:prstGeom>
            <a:noFill/>
            <a:ln>
              <a:noFill/>
            </a:ln>
          </p:spPr>
        </p:pic>
      </p:grpSp>
      <p:sp>
        <p:nvSpPr>
          <p:cNvPr id="200" name="Google Shape;200;p36"/>
          <p:cNvSpPr txBox="1"/>
          <p:nvPr/>
        </p:nvSpPr>
        <p:spPr>
          <a:xfrm>
            <a:off x="916575" y="966613"/>
            <a:ext cx="7136700" cy="420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Raleway"/>
                <a:ea typeface="Raleway"/>
                <a:cs typeface="Raleway"/>
                <a:sym typeface="Raleway"/>
              </a:rPr>
              <a:t>There are 4 key values which are the foundation for agile ways of working.</a:t>
            </a:r>
            <a:endParaRPr>
              <a:latin typeface="Raleway"/>
              <a:ea typeface="Raleway"/>
              <a:cs typeface="Raleway"/>
              <a:sym typeface="Raleway"/>
            </a:endParaRPr>
          </a:p>
          <a:p>
            <a:pPr indent="0" lvl="0" marL="0" rtl="0" algn="ctr">
              <a:spcBef>
                <a:spcPts val="0"/>
              </a:spcBef>
              <a:spcAft>
                <a:spcPts val="0"/>
              </a:spcAft>
              <a:buNone/>
            </a:pPr>
            <a:r>
              <a:t/>
            </a:r>
            <a:endParaRPr>
              <a:latin typeface="Raleway"/>
              <a:ea typeface="Raleway"/>
              <a:cs typeface="Raleway"/>
              <a:sym typeface="Raleway"/>
            </a:endParaRPr>
          </a:p>
          <a:p>
            <a:pPr indent="0" lvl="0" marL="0" rtl="0" algn="ctr">
              <a:spcBef>
                <a:spcPts val="0"/>
              </a:spcBef>
              <a:spcAft>
                <a:spcPts val="0"/>
              </a:spcAft>
              <a:buNone/>
            </a:pPr>
            <a:r>
              <a:t/>
            </a:r>
            <a:endParaRPr>
              <a:latin typeface="Raleway"/>
              <a:ea typeface="Raleway"/>
              <a:cs typeface="Raleway"/>
              <a:sym typeface="Raleway"/>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37"/>
          <p:cNvSpPr txBox="1"/>
          <p:nvPr>
            <p:ph type="title"/>
          </p:nvPr>
        </p:nvSpPr>
        <p:spPr>
          <a:xfrm>
            <a:off x="144900" y="-23700"/>
            <a:ext cx="7688700" cy="535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Agile Principles Summary</a:t>
            </a:r>
            <a:endParaRPr/>
          </a:p>
        </p:txBody>
      </p:sp>
      <p:pic>
        <p:nvPicPr>
          <p:cNvPr id="206" name="Google Shape;206;p37"/>
          <p:cNvPicPr preferRelativeResize="0"/>
          <p:nvPr/>
        </p:nvPicPr>
        <p:blipFill>
          <a:blip r:embed="rId3">
            <a:alphaModFix/>
          </a:blip>
          <a:stretch>
            <a:fillRect/>
          </a:stretch>
        </p:blipFill>
        <p:spPr>
          <a:xfrm>
            <a:off x="939125" y="1128600"/>
            <a:ext cx="6978225" cy="34414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